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4"/>
  </p:notesMasterIdLst>
  <p:handoutMasterIdLst>
    <p:handoutMasterId r:id="rId25"/>
  </p:handoutMasterIdLst>
  <p:sldIdLst>
    <p:sldId id="1103" r:id="rId3"/>
    <p:sldId id="1351" r:id="rId4"/>
    <p:sldId id="1352" r:id="rId5"/>
    <p:sldId id="1353" r:id="rId6"/>
    <p:sldId id="1320" r:id="rId7"/>
    <p:sldId id="1330" r:id="rId8"/>
    <p:sldId id="1319" r:id="rId9"/>
    <p:sldId id="1337" r:id="rId10"/>
    <p:sldId id="1321" r:id="rId11"/>
    <p:sldId id="1322" r:id="rId12"/>
    <p:sldId id="1329" r:id="rId13"/>
    <p:sldId id="1324" r:id="rId14"/>
    <p:sldId id="1350" r:id="rId15"/>
    <p:sldId id="258" r:id="rId16"/>
    <p:sldId id="1344" r:id="rId17"/>
    <p:sldId id="1345" r:id="rId18"/>
    <p:sldId id="1346" r:id="rId19"/>
    <p:sldId id="1347" r:id="rId20"/>
    <p:sldId id="1348" r:id="rId21"/>
    <p:sldId id="1349" r:id="rId22"/>
    <p:sldId id="1339" r:id="rId2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77">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237A"/>
    <a:srgbClr val="545454"/>
    <a:srgbClr val="091C5F"/>
    <a:srgbClr val="E37D16"/>
    <a:srgbClr val="E39E16"/>
    <a:srgbClr val="FF9E16"/>
    <a:srgbClr val="002463"/>
    <a:srgbClr val="163560"/>
    <a:srgbClr val="00336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38" autoAdjust="0"/>
    <p:restoredTop sz="93663" autoAdjust="0"/>
  </p:normalViewPr>
  <p:slideViewPr>
    <p:cSldViewPr snapToGrid="0">
      <p:cViewPr varScale="1">
        <p:scale>
          <a:sx n="122" d="100"/>
          <a:sy n="122" d="100"/>
        </p:scale>
        <p:origin x="1206" y="90"/>
      </p:cViewPr>
      <p:guideLst>
        <p:guide orient="horz" pos="977"/>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snapToObjects="1" showGuides="1">
      <p:cViewPr varScale="1">
        <p:scale>
          <a:sx n="75" d="100"/>
          <a:sy n="75" d="100"/>
        </p:scale>
        <p:origin x="2256" y="16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6" rIns="93172" bIns="46586" rtlCol="0"/>
          <a:lstStyle>
            <a:lvl1pPr algn="l">
              <a:defRPr sz="13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2" tIns="46586" rIns="93172" bIns="46586" rtlCol="0"/>
          <a:lstStyle>
            <a:lvl1pPr algn="r">
              <a:defRPr sz="1300"/>
            </a:lvl1pPr>
          </a:lstStyle>
          <a:p>
            <a:fld id="{355B8A0F-509A-4D4E-B8A2-D4D70F6ADCD7}" type="datetimeFigureOut">
              <a:rPr lang="en-US" smtClean="0"/>
              <a:pPr/>
              <a:t>7/24/2019</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2" tIns="46586" rIns="93172" bIns="46586" rtlCol="0" anchor="b"/>
          <a:lstStyle>
            <a:lvl1pPr algn="l">
              <a:defRPr sz="13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2" tIns="46586" rIns="93172" bIns="46586" rtlCol="0" anchor="b"/>
          <a:lstStyle>
            <a:lvl1pPr algn="r">
              <a:defRPr sz="1300"/>
            </a:lvl1pPr>
          </a:lstStyle>
          <a:p>
            <a:fld id="{79996E58-9887-034D-A2C5-588D503682EE}" type="slidenum">
              <a:rPr lang="en-US" smtClean="0"/>
              <a:pPr/>
              <a:t>‹#›</a:t>
            </a:fld>
            <a:endParaRPr lang="en-US" dirty="0"/>
          </a:p>
        </p:txBody>
      </p:sp>
    </p:spTree>
    <p:extLst>
      <p:ext uri="{BB962C8B-B14F-4D97-AF65-F5344CB8AC3E}">
        <p14:creationId xmlns:p14="http://schemas.microsoft.com/office/powerpoint/2010/main" val="361949845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6" rIns="93172" bIns="46586" rtlCol="0"/>
          <a:lstStyle>
            <a:lvl1pPr algn="l">
              <a:defRPr sz="13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2" tIns="46586" rIns="93172" bIns="46586" rtlCol="0"/>
          <a:lstStyle>
            <a:lvl1pPr algn="r">
              <a:defRPr sz="1300"/>
            </a:lvl1pPr>
          </a:lstStyle>
          <a:p>
            <a:fld id="{1F002528-0F20-8844-920C-2F20B517E443}" type="datetimeFigureOut">
              <a:rPr lang="en-US" smtClean="0"/>
              <a:pPr/>
              <a:t>7/24/2019</a:t>
            </a:fld>
            <a:endParaRPr lang="en-US" dirty="0"/>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72" tIns="46586" rIns="93172" bIns="46586"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2" tIns="46586" rIns="93172"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6" rIns="93172" bIns="46586" rtlCol="0" anchor="b"/>
          <a:lstStyle>
            <a:lvl1pPr algn="l">
              <a:defRPr sz="13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6" rIns="93172" bIns="46586" rtlCol="0" anchor="b"/>
          <a:lstStyle>
            <a:lvl1pPr algn="r">
              <a:defRPr sz="1300"/>
            </a:lvl1pPr>
          </a:lstStyle>
          <a:p>
            <a:fld id="{3A11B632-81DE-3B44-B95D-30BC8B3608A6}" type="slidenum">
              <a:rPr lang="en-US" smtClean="0"/>
              <a:pPr/>
              <a:t>‹#›</a:t>
            </a:fld>
            <a:endParaRPr lang="en-US" dirty="0"/>
          </a:p>
        </p:txBody>
      </p:sp>
    </p:spTree>
    <p:extLst>
      <p:ext uri="{BB962C8B-B14F-4D97-AF65-F5344CB8AC3E}">
        <p14:creationId xmlns:p14="http://schemas.microsoft.com/office/powerpoint/2010/main" val="304227876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5E0C6CFB-ED56-4681-9A45-9C87A02D6C7A}"/>
              </a:ext>
            </a:extLst>
          </p:cNvPr>
          <p:cNvSpPr>
            <a:spLocks noGrp="1" noRot="1" noChangeAspect="1" noChangeArrowheads="1" noTextEdit="1"/>
          </p:cNvSpPr>
          <p:nvPr>
            <p:ph type="sldImg"/>
          </p:nvPr>
        </p:nvSpPr>
        <p:spPr>
          <a:ln/>
        </p:spPr>
      </p:sp>
      <p:sp>
        <p:nvSpPr>
          <p:cNvPr id="41987" name="Notes Placeholder 2">
            <a:extLst>
              <a:ext uri="{FF2B5EF4-FFF2-40B4-BE49-F238E27FC236}">
                <a16:creationId xmlns:a16="http://schemas.microsoft.com/office/drawing/2014/main" id="{A12C47ED-1371-47C5-9FBA-ABA70AABA0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1988" name="Slide Number Placeholder 3">
            <a:extLst>
              <a:ext uri="{FF2B5EF4-FFF2-40B4-BE49-F238E27FC236}">
                <a16:creationId xmlns:a16="http://schemas.microsoft.com/office/drawing/2014/main" id="{7D424EFA-B69E-47D2-B3C6-166DF8680C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A438766D-51D5-4620-A2E1-E4F889D3FE13}" type="slidenum">
              <a:rPr lang="en-US" altLang="en-US" smtClean="0"/>
              <a:pPr/>
              <a:t>1</a:t>
            </a:fld>
            <a:endParaRPr lang="en-US" altLang="en-US"/>
          </a:p>
        </p:txBody>
      </p:sp>
    </p:spTree>
    <p:extLst>
      <p:ext uri="{BB962C8B-B14F-4D97-AF65-F5344CB8AC3E}">
        <p14:creationId xmlns:p14="http://schemas.microsoft.com/office/powerpoint/2010/main" val="222603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Combine two whitepapers:</a:t>
            </a:r>
          </a:p>
          <a:p>
            <a:pPr lvl="2"/>
            <a:r>
              <a:rPr lang="en-US" dirty="0"/>
              <a:t>Interstellar Mapping Probe (McComas et al., WP #188)</a:t>
            </a:r>
          </a:p>
          <a:p>
            <a:pPr lvl="2"/>
            <a:r>
              <a:rPr lang="en-US" dirty="0"/>
              <a:t>Particle Acceleration and Transport in the Heliosphere, PATH (Desai, Christian et al., WP #56)</a:t>
            </a:r>
          </a:p>
          <a:p>
            <a:pPr lvl="2"/>
            <a:r>
              <a:rPr lang="en-US" dirty="0">
                <a:solidFill>
                  <a:srgbClr val="FFFF00"/>
                </a:solidFill>
              </a:rPr>
              <a:t>Interstellar Mapping &amp; </a:t>
            </a:r>
            <a:r>
              <a:rPr lang="en-US" u="sng" dirty="0">
                <a:solidFill>
                  <a:srgbClr val="FFFF00"/>
                </a:solidFill>
              </a:rPr>
              <a:t>Acceleration</a:t>
            </a:r>
            <a:r>
              <a:rPr lang="en-US" dirty="0">
                <a:solidFill>
                  <a:srgbClr val="FFFF00"/>
                </a:solidFill>
              </a:rPr>
              <a:t> Probe</a:t>
            </a:r>
          </a:p>
          <a:p>
            <a:pPr lvl="1"/>
            <a:r>
              <a:rPr lang="en-US" dirty="0"/>
              <a:t>SSP DS Rec 3.0</a:t>
            </a:r>
          </a:p>
          <a:p>
            <a:pPr lvl="2"/>
            <a:r>
              <a:rPr lang="en-US" dirty="0"/>
              <a:t>Restructure STP  as a Moderate-Scale, PI-led mission line</a:t>
            </a:r>
          </a:p>
          <a:p>
            <a:pPr lvl="2"/>
            <a:r>
              <a:rPr lang="en-US" dirty="0"/>
              <a:t>IMAP  highest priority for next STP</a:t>
            </a:r>
          </a:p>
          <a:p>
            <a:endParaRPr lang="en-US" dirty="0"/>
          </a:p>
        </p:txBody>
      </p:sp>
      <p:sp>
        <p:nvSpPr>
          <p:cNvPr id="4" name="Slide Number Placeholder 3"/>
          <p:cNvSpPr>
            <a:spLocks noGrp="1"/>
          </p:cNvSpPr>
          <p:nvPr>
            <p:ph type="sldNum" sz="quarter" idx="5"/>
          </p:nvPr>
        </p:nvSpPr>
        <p:spPr/>
        <p:txBody>
          <a:bodyPr/>
          <a:lstStyle/>
          <a:p>
            <a:fld id="{3A11B632-81DE-3B44-B95D-30BC8B3608A6}" type="slidenum">
              <a:rPr lang="en-US" smtClean="0"/>
              <a:pPr/>
              <a:t>2</a:t>
            </a:fld>
            <a:endParaRPr lang="en-US" dirty="0"/>
          </a:p>
        </p:txBody>
      </p:sp>
    </p:spTree>
    <p:extLst>
      <p:ext uri="{BB962C8B-B14F-4D97-AF65-F5344CB8AC3E}">
        <p14:creationId xmlns:p14="http://schemas.microsoft.com/office/powerpoint/2010/main" val="964297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Combine two whitepapers:</a:t>
            </a:r>
          </a:p>
          <a:p>
            <a:pPr lvl="2"/>
            <a:r>
              <a:rPr lang="en-US" dirty="0"/>
              <a:t>Interstellar Mapping Probe (McComas et al., WP #188)</a:t>
            </a:r>
          </a:p>
          <a:p>
            <a:pPr lvl="2"/>
            <a:r>
              <a:rPr lang="en-US" dirty="0"/>
              <a:t>Particle Acceleration and Transport in the Heliosphere, PATH (Desai, Christian et al., WP #56)</a:t>
            </a:r>
          </a:p>
          <a:p>
            <a:pPr lvl="2"/>
            <a:r>
              <a:rPr lang="en-US" dirty="0">
                <a:solidFill>
                  <a:srgbClr val="FFFF00"/>
                </a:solidFill>
              </a:rPr>
              <a:t>Interstellar Mapping &amp; </a:t>
            </a:r>
            <a:r>
              <a:rPr lang="en-US" u="sng" dirty="0">
                <a:solidFill>
                  <a:srgbClr val="FFFF00"/>
                </a:solidFill>
              </a:rPr>
              <a:t>Acceleration</a:t>
            </a:r>
            <a:r>
              <a:rPr lang="en-US" dirty="0">
                <a:solidFill>
                  <a:srgbClr val="FFFF00"/>
                </a:solidFill>
              </a:rPr>
              <a:t> Probe</a:t>
            </a:r>
          </a:p>
          <a:p>
            <a:pPr lvl="1"/>
            <a:r>
              <a:rPr lang="en-US" dirty="0"/>
              <a:t>SSP DS Rec 3.0</a:t>
            </a:r>
          </a:p>
          <a:p>
            <a:pPr lvl="2"/>
            <a:r>
              <a:rPr lang="en-US" dirty="0"/>
              <a:t>Restructure STP  as a Moderate-Scale, PI-led mission line</a:t>
            </a:r>
          </a:p>
          <a:p>
            <a:pPr lvl="2"/>
            <a:r>
              <a:rPr lang="en-US" dirty="0"/>
              <a:t>IMAP  highest priority for next STP</a:t>
            </a:r>
          </a:p>
          <a:p>
            <a:endParaRPr lang="en-US" dirty="0"/>
          </a:p>
        </p:txBody>
      </p:sp>
      <p:sp>
        <p:nvSpPr>
          <p:cNvPr id="4" name="Slide Number Placeholder 3"/>
          <p:cNvSpPr>
            <a:spLocks noGrp="1"/>
          </p:cNvSpPr>
          <p:nvPr>
            <p:ph type="sldNum" sz="quarter" idx="5"/>
          </p:nvPr>
        </p:nvSpPr>
        <p:spPr/>
        <p:txBody>
          <a:bodyPr/>
          <a:lstStyle/>
          <a:p>
            <a:fld id="{3A11B632-81DE-3B44-B95D-30BC8B3608A6}" type="slidenum">
              <a:rPr lang="en-US" smtClean="0"/>
              <a:pPr/>
              <a:t>3</a:t>
            </a:fld>
            <a:endParaRPr lang="en-US" dirty="0"/>
          </a:p>
        </p:txBody>
      </p:sp>
    </p:spTree>
    <p:extLst>
      <p:ext uri="{BB962C8B-B14F-4D97-AF65-F5344CB8AC3E}">
        <p14:creationId xmlns:p14="http://schemas.microsoft.com/office/powerpoint/2010/main" val="1476723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Combine two whitepapers:</a:t>
            </a:r>
          </a:p>
          <a:p>
            <a:pPr lvl="2"/>
            <a:r>
              <a:rPr lang="en-US" dirty="0"/>
              <a:t>Interstellar Mapping Probe (McComas et al., WP #188)</a:t>
            </a:r>
          </a:p>
          <a:p>
            <a:pPr lvl="2"/>
            <a:r>
              <a:rPr lang="en-US" dirty="0"/>
              <a:t>Particle Acceleration and Transport in the Heliosphere, PATH (Desai, Christian et al., WP #56)</a:t>
            </a:r>
          </a:p>
          <a:p>
            <a:pPr lvl="2"/>
            <a:r>
              <a:rPr lang="en-US" dirty="0">
                <a:solidFill>
                  <a:srgbClr val="FFFF00"/>
                </a:solidFill>
              </a:rPr>
              <a:t>Interstellar Mapping &amp; </a:t>
            </a:r>
            <a:r>
              <a:rPr lang="en-US" u="sng" dirty="0">
                <a:solidFill>
                  <a:srgbClr val="FFFF00"/>
                </a:solidFill>
              </a:rPr>
              <a:t>Acceleration</a:t>
            </a:r>
            <a:r>
              <a:rPr lang="en-US" dirty="0">
                <a:solidFill>
                  <a:srgbClr val="FFFF00"/>
                </a:solidFill>
              </a:rPr>
              <a:t> Probe</a:t>
            </a:r>
          </a:p>
          <a:p>
            <a:pPr lvl="1"/>
            <a:r>
              <a:rPr lang="en-US" dirty="0"/>
              <a:t>SSP DS Rec 3.0</a:t>
            </a:r>
          </a:p>
          <a:p>
            <a:pPr lvl="2"/>
            <a:r>
              <a:rPr lang="en-US" dirty="0"/>
              <a:t>Restructure STP  as a Moderate-Scale, PI-led mission line</a:t>
            </a:r>
          </a:p>
          <a:p>
            <a:pPr lvl="2"/>
            <a:r>
              <a:rPr lang="en-US" dirty="0"/>
              <a:t>IMAP  highest priority for next STP</a:t>
            </a:r>
          </a:p>
          <a:p>
            <a:endParaRPr lang="en-US" dirty="0"/>
          </a:p>
        </p:txBody>
      </p:sp>
      <p:sp>
        <p:nvSpPr>
          <p:cNvPr id="4" name="Slide Number Placeholder 3"/>
          <p:cNvSpPr>
            <a:spLocks noGrp="1"/>
          </p:cNvSpPr>
          <p:nvPr>
            <p:ph type="sldNum" sz="quarter" idx="5"/>
          </p:nvPr>
        </p:nvSpPr>
        <p:spPr/>
        <p:txBody>
          <a:bodyPr/>
          <a:lstStyle/>
          <a:p>
            <a:fld id="{3A11B632-81DE-3B44-B95D-30BC8B3608A6}" type="slidenum">
              <a:rPr lang="en-US" smtClean="0"/>
              <a:pPr/>
              <a:t>4</a:t>
            </a:fld>
            <a:endParaRPr lang="en-US" dirty="0"/>
          </a:p>
        </p:txBody>
      </p:sp>
    </p:spTree>
    <p:extLst>
      <p:ext uri="{BB962C8B-B14F-4D97-AF65-F5344CB8AC3E}">
        <p14:creationId xmlns:p14="http://schemas.microsoft.com/office/powerpoint/2010/main" val="983926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Combine two whitepapers:</a:t>
            </a:r>
          </a:p>
          <a:p>
            <a:pPr lvl="2"/>
            <a:r>
              <a:rPr lang="en-US" dirty="0"/>
              <a:t>Interstellar Mapping Probe (McComas et al., WP #188)</a:t>
            </a:r>
          </a:p>
          <a:p>
            <a:pPr lvl="2"/>
            <a:r>
              <a:rPr lang="en-US" dirty="0"/>
              <a:t>Particle Acceleration and Transport in the Heliosphere, PATH (Desai, Christian et al., WP #56)</a:t>
            </a:r>
          </a:p>
          <a:p>
            <a:pPr lvl="2"/>
            <a:r>
              <a:rPr lang="en-US" dirty="0">
                <a:solidFill>
                  <a:srgbClr val="FFFF00"/>
                </a:solidFill>
              </a:rPr>
              <a:t>Interstellar Mapping &amp; </a:t>
            </a:r>
            <a:r>
              <a:rPr lang="en-US" u="sng" dirty="0">
                <a:solidFill>
                  <a:srgbClr val="FFFF00"/>
                </a:solidFill>
              </a:rPr>
              <a:t>Acceleration</a:t>
            </a:r>
            <a:r>
              <a:rPr lang="en-US" dirty="0">
                <a:solidFill>
                  <a:srgbClr val="FFFF00"/>
                </a:solidFill>
              </a:rPr>
              <a:t> Probe</a:t>
            </a:r>
          </a:p>
          <a:p>
            <a:pPr lvl="1"/>
            <a:r>
              <a:rPr lang="en-US" dirty="0"/>
              <a:t>SSP DS Rec 3.0</a:t>
            </a:r>
          </a:p>
          <a:p>
            <a:pPr lvl="2"/>
            <a:r>
              <a:rPr lang="en-US" dirty="0"/>
              <a:t>Restructure STP  as a Moderate-Scale, PI-led mission line</a:t>
            </a:r>
          </a:p>
          <a:p>
            <a:pPr lvl="2"/>
            <a:r>
              <a:rPr lang="en-US" dirty="0"/>
              <a:t>IMAP  highest priority for next STP</a:t>
            </a:r>
          </a:p>
          <a:p>
            <a:endParaRPr lang="en-US" dirty="0"/>
          </a:p>
        </p:txBody>
      </p:sp>
      <p:sp>
        <p:nvSpPr>
          <p:cNvPr id="4" name="Slide Number Placeholder 3"/>
          <p:cNvSpPr>
            <a:spLocks noGrp="1"/>
          </p:cNvSpPr>
          <p:nvPr>
            <p:ph type="sldNum" sz="quarter" idx="5"/>
          </p:nvPr>
        </p:nvSpPr>
        <p:spPr/>
        <p:txBody>
          <a:bodyPr/>
          <a:lstStyle/>
          <a:p>
            <a:fld id="{3A11B632-81DE-3B44-B95D-30BC8B3608A6}" type="slidenum">
              <a:rPr lang="en-US" smtClean="0"/>
              <a:pPr/>
              <a:t>6</a:t>
            </a:fld>
            <a:endParaRPr lang="en-US" dirty="0"/>
          </a:p>
        </p:txBody>
      </p:sp>
    </p:spTree>
    <p:extLst>
      <p:ext uri="{BB962C8B-B14F-4D97-AF65-F5344CB8AC3E}">
        <p14:creationId xmlns:p14="http://schemas.microsoft.com/office/powerpoint/2010/main" val="3185256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2"/>
          <p:cNvSpPr>
            <a:spLocks noGrp="1"/>
          </p:cNvSpPr>
          <p:nvPr>
            <p:ph idx="1"/>
          </p:nvPr>
        </p:nvSpPr>
        <p:spPr>
          <a:xfrm>
            <a:off x="286603" y="1508432"/>
            <a:ext cx="8570794" cy="48757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16261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2E624-DCEC-2347-A475-A7CF62CAE7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5859F6-032D-7D40-9FCD-F523F31B728B}"/>
              </a:ext>
            </a:extLst>
          </p:cNvPr>
          <p:cNvSpPr>
            <a:spLocks noGrp="1"/>
          </p:cNvSpPr>
          <p:nvPr>
            <p:ph type="dt" sz="half" idx="10"/>
          </p:nvPr>
        </p:nvSpPr>
        <p:spPr/>
        <p:txBody>
          <a:bodyPr/>
          <a:lstStyle/>
          <a:p>
            <a:fld id="{73D12AD8-ED74-464C-A917-614F7050574A}" type="datetimeFigureOut">
              <a:rPr lang="en-US" smtClean="0"/>
              <a:t>7/24/2019</a:t>
            </a:fld>
            <a:endParaRPr lang="en-US"/>
          </a:p>
        </p:txBody>
      </p:sp>
      <p:sp>
        <p:nvSpPr>
          <p:cNvPr id="4" name="Footer Placeholder 3">
            <a:extLst>
              <a:ext uri="{FF2B5EF4-FFF2-40B4-BE49-F238E27FC236}">
                <a16:creationId xmlns:a16="http://schemas.microsoft.com/office/drawing/2014/main" id="{D9F2C5F7-7351-DA4C-96E0-B4F21AA576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04F6C57-3567-A442-9AA6-31041A93002A}"/>
              </a:ext>
            </a:extLst>
          </p:cNvPr>
          <p:cNvSpPr>
            <a:spLocks noGrp="1"/>
          </p:cNvSpPr>
          <p:nvPr>
            <p:ph type="sldNum" sz="quarter" idx="12"/>
          </p:nvPr>
        </p:nvSpPr>
        <p:spPr/>
        <p:txBody>
          <a:bodyPr/>
          <a:lstStyle/>
          <a:p>
            <a:fld id="{79B1F0E1-7616-504C-8436-E1E500997419}" type="slidenum">
              <a:rPr lang="en-US" smtClean="0"/>
              <a:t>‹#›</a:t>
            </a:fld>
            <a:endParaRPr lang="en-US"/>
          </a:p>
        </p:txBody>
      </p:sp>
    </p:spTree>
    <p:extLst>
      <p:ext uri="{BB962C8B-B14F-4D97-AF65-F5344CB8AC3E}">
        <p14:creationId xmlns:p14="http://schemas.microsoft.com/office/powerpoint/2010/main" val="3260735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43E843-BEA9-E947-A2F7-394152AE9855}"/>
              </a:ext>
            </a:extLst>
          </p:cNvPr>
          <p:cNvSpPr>
            <a:spLocks noGrp="1"/>
          </p:cNvSpPr>
          <p:nvPr>
            <p:ph type="dt" sz="half" idx="10"/>
          </p:nvPr>
        </p:nvSpPr>
        <p:spPr/>
        <p:txBody>
          <a:bodyPr/>
          <a:lstStyle/>
          <a:p>
            <a:fld id="{73D12AD8-ED74-464C-A917-614F7050574A}" type="datetimeFigureOut">
              <a:rPr lang="en-US" smtClean="0"/>
              <a:t>7/24/2019</a:t>
            </a:fld>
            <a:endParaRPr lang="en-US"/>
          </a:p>
        </p:txBody>
      </p:sp>
      <p:sp>
        <p:nvSpPr>
          <p:cNvPr id="3" name="Footer Placeholder 2">
            <a:extLst>
              <a:ext uri="{FF2B5EF4-FFF2-40B4-BE49-F238E27FC236}">
                <a16:creationId xmlns:a16="http://schemas.microsoft.com/office/drawing/2014/main" id="{BBB3526D-E131-CA43-A9AB-F3F480B6B2B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C454DF-07A3-9E49-9BDC-AB9932A0911B}"/>
              </a:ext>
            </a:extLst>
          </p:cNvPr>
          <p:cNvSpPr>
            <a:spLocks noGrp="1"/>
          </p:cNvSpPr>
          <p:nvPr>
            <p:ph type="sldNum" sz="quarter" idx="12"/>
          </p:nvPr>
        </p:nvSpPr>
        <p:spPr/>
        <p:txBody>
          <a:bodyPr/>
          <a:lstStyle/>
          <a:p>
            <a:fld id="{79B1F0E1-7616-504C-8436-E1E500997419}" type="slidenum">
              <a:rPr lang="en-US" smtClean="0"/>
              <a:t>‹#›</a:t>
            </a:fld>
            <a:endParaRPr lang="en-US"/>
          </a:p>
        </p:txBody>
      </p:sp>
    </p:spTree>
    <p:extLst>
      <p:ext uri="{BB962C8B-B14F-4D97-AF65-F5344CB8AC3E}">
        <p14:creationId xmlns:p14="http://schemas.microsoft.com/office/powerpoint/2010/main" val="3403875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C028F-79D5-8D47-86D9-6FB36162687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0D88F2-8A86-7540-A47E-D59A067C4067}"/>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B150FE-DA0C-6F43-BBA7-2A395265ED5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35AB2FB-77CD-2647-87F1-7AE4AB381B6E}"/>
              </a:ext>
            </a:extLst>
          </p:cNvPr>
          <p:cNvSpPr>
            <a:spLocks noGrp="1"/>
          </p:cNvSpPr>
          <p:nvPr>
            <p:ph type="dt" sz="half" idx="10"/>
          </p:nvPr>
        </p:nvSpPr>
        <p:spPr/>
        <p:txBody>
          <a:bodyPr/>
          <a:lstStyle/>
          <a:p>
            <a:fld id="{73D12AD8-ED74-464C-A917-614F7050574A}" type="datetimeFigureOut">
              <a:rPr lang="en-US" smtClean="0"/>
              <a:t>7/24/2019</a:t>
            </a:fld>
            <a:endParaRPr lang="en-US"/>
          </a:p>
        </p:txBody>
      </p:sp>
      <p:sp>
        <p:nvSpPr>
          <p:cNvPr id="6" name="Footer Placeholder 5">
            <a:extLst>
              <a:ext uri="{FF2B5EF4-FFF2-40B4-BE49-F238E27FC236}">
                <a16:creationId xmlns:a16="http://schemas.microsoft.com/office/drawing/2014/main" id="{DC18C281-9986-164B-A2D3-53A294B771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802262-1A96-904B-9846-51673F17B24D}"/>
              </a:ext>
            </a:extLst>
          </p:cNvPr>
          <p:cNvSpPr>
            <a:spLocks noGrp="1"/>
          </p:cNvSpPr>
          <p:nvPr>
            <p:ph type="sldNum" sz="quarter" idx="12"/>
          </p:nvPr>
        </p:nvSpPr>
        <p:spPr/>
        <p:txBody>
          <a:bodyPr/>
          <a:lstStyle/>
          <a:p>
            <a:fld id="{79B1F0E1-7616-504C-8436-E1E500997419}" type="slidenum">
              <a:rPr lang="en-US" smtClean="0"/>
              <a:t>‹#›</a:t>
            </a:fld>
            <a:endParaRPr lang="en-US"/>
          </a:p>
        </p:txBody>
      </p:sp>
    </p:spTree>
    <p:extLst>
      <p:ext uri="{BB962C8B-B14F-4D97-AF65-F5344CB8AC3E}">
        <p14:creationId xmlns:p14="http://schemas.microsoft.com/office/powerpoint/2010/main" val="28342617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844A-7A30-5140-9D0D-B2BB144B181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7FE1FC-64F3-3140-8448-802309D82633}"/>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D45795-5BD9-184A-A8B8-021E78D41FC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6406CD0-D51C-7A47-9DD4-D1A5389EE42E}"/>
              </a:ext>
            </a:extLst>
          </p:cNvPr>
          <p:cNvSpPr>
            <a:spLocks noGrp="1"/>
          </p:cNvSpPr>
          <p:nvPr>
            <p:ph type="dt" sz="half" idx="10"/>
          </p:nvPr>
        </p:nvSpPr>
        <p:spPr/>
        <p:txBody>
          <a:bodyPr/>
          <a:lstStyle/>
          <a:p>
            <a:fld id="{73D12AD8-ED74-464C-A917-614F7050574A}" type="datetimeFigureOut">
              <a:rPr lang="en-US" smtClean="0"/>
              <a:t>7/24/2019</a:t>
            </a:fld>
            <a:endParaRPr lang="en-US"/>
          </a:p>
        </p:txBody>
      </p:sp>
      <p:sp>
        <p:nvSpPr>
          <p:cNvPr id="6" name="Footer Placeholder 5">
            <a:extLst>
              <a:ext uri="{FF2B5EF4-FFF2-40B4-BE49-F238E27FC236}">
                <a16:creationId xmlns:a16="http://schemas.microsoft.com/office/drawing/2014/main" id="{404A76C5-A14C-B744-9327-52EBE9B31A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248867-7DD2-6248-8D7C-165005A1413C}"/>
              </a:ext>
            </a:extLst>
          </p:cNvPr>
          <p:cNvSpPr>
            <a:spLocks noGrp="1"/>
          </p:cNvSpPr>
          <p:nvPr>
            <p:ph type="sldNum" sz="quarter" idx="12"/>
          </p:nvPr>
        </p:nvSpPr>
        <p:spPr/>
        <p:txBody>
          <a:bodyPr/>
          <a:lstStyle/>
          <a:p>
            <a:fld id="{79B1F0E1-7616-504C-8436-E1E500997419}" type="slidenum">
              <a:rPr lang="en-US" smtClean="0"/>
              <a:t>‹#›</a:t>
            </a:fld>
            <a:endParaRPr lang="en-US"/>
          </a:p>
        </p:txBody>
      </p:sp>
    </p:spTree>
    <p:extLst>
      <p:ext uri="{BB962C8B-B14F-4D97-AF65-F5344CB8AC3E}">
        <p14:creationId xmlns:p14="http://schemas.microsoft.com/office/powerpoint/2010/main" val="30122089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8644D-A20A-8A4F-B7A2-2980945F57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B029E6-8178-F447-8095-EBE9BE6271C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58C24B-45BA-944E-958F-E320779A6FC8}"/>
              </a:ext>
            </a:extLst>
          </p:cNvPr>
          <p:cNvSpPr>
            <a:spLocks noGrp="1"/>
          </p:cNvSpPr>
          <p:nvPr>
            <p:ph type="dt" sz="half" idx="10"/>
          </p:nvPr>
        </p:nvSpPr>
        <p:spPr/>
        <p:txBody>
          <a:bodyPr/>
          <a:lstStyle/>
          <a:p>
            <a:fld id="{73D12AD8-ED74-464C-A917-614F7050574A}" type="datetimeFigureOut">
              <a:rPr lang="en-US" smtClean="0"/>
              <a:t>7/24/2019</a:t>
            </a:fld>
            <a:endParaRPr lang="en-US"/>
          </a:p>
        </p:txBody>
      </p:sp>
      <p:sp>
        <p:nvSpPr>
          <p:cNvPr id="5" name="Footer Placeholder 4">
            <a:extLst>
              <a:ext uri="{FF2B5EF4-FFF2-40B4-BE49-F238E27FC236}">
                <a16:creationId xmlns:a16="http://schemas.microsoft.com/office/drawing/2014/main" id="{D91D928B-230F-DE45-9622-A0B837148A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27F583-4FE1-B245-AD45-2C7924EEE639}"/>
              </a:ext>
            </a:extLst>
          </p:cNvPr>
          <p:cNvSpPr>
            <a:spLocks noGrp="1"/>
          </p:cNvSpPr>
          <p:nvPr>
            <p:ph type="sldNum" sz="quarter" idx="12"/>
          </p:nvPr>
        </p:nvSpPr>
        <p:spPr/>
        <p:txBody>
          <a:bodyPr/>
          <a:lstStyle/>
          <a:p>
            <a:fld id="{79B1F0E1-7616-504C-8436-E1E500997419}" type="slidenum">
              <a:rPr lang="en-US" smtClean="0"/>
              <a:t>‹#›</a:t>
            </a:fld>
            <a:endParaRPr lang="en-US"/>
          </a:p>
        </p:txBody>
      </p:sp>
    </p:spTree>
    <p:extLst>
      <p:ext uri="{BB962C8B-B14F-4D97-AF65-F5344CB8AC3E}">
        <p14:creationId xmlns:p14="http://schemas.microsoft.com/office/powerpoint/2010/main" val="6031169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92CEBD-C798-F642-9CE8-61D9425C9BA1}"/>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A2391C-4A43-7846-B24E-C3321B1768C0}"/>
              </a:ext>
            </a:extLst>
          </p:cNvPr>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25662-D631-634E-8158-12E4804CAE1C}"/>
              </a:ext>
            </a:extLst>
          </p:cNvPr>
          <p:cNvSpPr>
            <a:spLocks noGrp="1"/>
          </p:cNvSpPr>
          <p:nvPr>
            <p:ph type="dt" sz="half" idx="10"/>
          </p:nvPr>
        </p:nvSpPr>
        <p:spPr/>
        <p:txBody>
          <a:bodyPr/>
          <a:lstStyle/>
          <a:p>
            <a:fld id="{73D12AD8-ED74-464C-A917-614F7050574A}" type="datetimeFigureOut">
              <a:rPr lang="en-US" smtClean="0"/>
              <a:t>7/24/2019</a:t>
            </a:fld>
            <a:endParaRPr lang="en-US"/>
          </a:p>
        </p:txBody>
      </p:sp>
      <p:sp>
        <p:nvSpPr>
          <p:cNvPr id="5" name="Footer Placeholder 4">
            <a:extLst>
              <a:ext uri="{FF2B5EF4-FFF2-40B4-BE49-F238E27FC236}">
                <a16:creationId xmlns:a16="http://schemas.microsoft.com/office/drawing/2014/main" id="{81A68F85-598C-4B4A-81CC-C30AED3DE6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BA8D1D-C9B8-6841-A443-269D5CB207F5}"/>
              </a:ext>
            </a:extLst>
          </p:cNvPr>
          <p:cNvSpPr>
            <a:spLocks noGrp="1"/>
          </p:cNvSpPr>
          <p:nvPr>
            <p:ph type="sldNum" sz="quarter" idx="12"/>
          </p:nvPr>
        </p:nvSpPr>
        <p:spPr/>
        <p:txBody>
          <a:bodyPr/>
          <a:lstStyle/>
          <a:p>
            <a:fld id="{79B1F0E1-7616-504C-8436-E1E500997419}" type="slidenum">
              <a:rPr lang="en-US" smtClean="0"/>
              <a:t>‹#›</a:t>
            </a:fld>
            <a:endParaRPr lang="en-US"/>
          </a:p>
        </p:txBody>
      </p:sp>
    </p:spTree>
    <p:extLst>
      <p:ext uri="{BB962C8B-B14F-4D97-AF65-F5344CB8AC3E}">
        <p14:creationId xmlns:p14="http://schemas.microsoft.com/office/powerpoint/2010/main" val="783955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lumn Template">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lstStyle/>
          <a:p>
            <a:r>
              <a:rPr lang="en-US"/>
              <a:t>Click to edit Master title style</a:t>
            </a:r>
            <a:endParaRPr lang="en-US" dirty="0"/>
          </a:p>
        </p:txBody>
      </p:sp>
      <p:sp>
        <p:nvSpPr>
          <p:cNvPr id="3" name="Content Placeholder 2"/>
          <p:cNvSpPr>
            <a:spLocks noGrp="1"/>
          </p:cNvSpPr>
          <p:nvPr>
            <p:ph sz="half" idx="1"/>
          </p:nvPr>
        </p:nvSpPr>
        <p:spPr>
          <a:xfrm>
            <a:off x="281800" y="1504949"/>
            <a:ext cx="4222800" cy="4878913"/>
          </a:xfrm>
          <a:prstGeom prst="rect">
            <a:avLst/>
          </a:prstGeo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82063" y="2313327"/>
            <a:ext cx="4224528" cy="4070536"/>
          </a:xfrm>
          <a:prstGeom prst="rect">
            <a:avLst/>
          </a:prstGeo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5993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Header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387185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623707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764F8-AC34-AA4B-B6EB-1AB99E292CD1}"/>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CC7F2F-F98D-8F47-A4B4-0F34E96934A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36B4F-1787-0242-B903-0B4D95367C32}"/>
              </a:ext>
            </a:extLst>
          </p:cNvPr>
          <p:cNvSpPr>
            <a:spLocks noGrp="1"/>
          </p:cNvSpPr>
          <p:nvPr>
            <p:ph type="dt" sz="half" idx="10"/>
          </p:nvPr>
        </p:nvSpPr>
        <p:spPr/>
        <p:txBody>
          <a:bodyPr/>
          <a:lstStyle/>
          <a:p>
            <a:fld id="{73D12AD8-ED74-464C-A917-614F7050574A}" type="datetimeFigureOut">
              <a:rPr lang="en-US" smtClean="0"/>
              <a:t>7/24/2019</a:t>
            </a:fld>
            <a:endParaRPr lang="en-US"/>
          </a:p>
        </p:txBody>
      </p:sp>
      <p:sp>
        <p:nvSpPr>
          <p:cNvPr id="5" name="Footer Placeholder 4">
            <a:extLst>
              <a:ext uri="{FF2B5EF4-FFF2-40B4-BE49-F238E27FC236}">
                <a16:creationId xmlns:a16="http://schemas.microsoft.com/office/drawing/2014/main" id="{EB27883F-F09B-F34F-B2F9-D6633812A8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38C33A-1618-F84A-885E-4FADCF40AFC5}"/>
              </a:ext>
            </a:extLst>
          </p:cNvPr>
          <p:cNvSpPr>
            <a:spLocks noGrp="1"/>
          </p:cNvSpPr>
          <p:nvPr>
            <p:ph type="sldNum" sz="quarter" idx="12"/>
          </p:nvPr>
        </p:nvSpPr>
        <p:spPr/>
        <p:txBody>
          <a:bodyPr/>
          <a:lstStyle/>
          <a:p>
            <a:fld id="{79B1F0E1-7616-504C-8436-E1E500997419}" type="slidenum">
              <a:rPr lang="en-US" smtClean="0"/>
              <a:t>‹#›</a:t>
            </a:fld>
            <a:endParaRPr lang="en-US"/>
          </a:p>
        </p:txBody>
      </p:sp>
    </p:spTree>
    <p:extLst>
      <p:ext uri="{BB962C8B-B14F-4D97-AF65-F5344CB8AC3E}">
        <p14:creationId xmlns:p14="http://schemas.microsoft.com/office/powerpoint/2010/main" val="65133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991E1-3AB7-F348-B488-210F535A24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C1ACE5-DD88-5140-9015-93A6BD80A13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3394BA-33FA-0E4A-9F23-AA027DDDEE11}"/>
              </a:ext>
            </a:extLst>
          </p:cNvPr>
          <p:cNvSpPr>
            <a:spLocks noGrp="1"/>
          </p:cNvSpPr>
          <p:nvPr>
            <p:ph type="dt" sz="half" idx="10"/>
          </p:nvPr>
        </p:nvSpPr>
        <p:spPr/>
        <p:txBody>
          <a:bodyPr/>
          <a:lstStyle/>
          <a:p>
            <a:fld id="{73D12AD8-ED74-464C-A917-614F7050574A}" type="datetimeFigureOut">
              <a:rPr lang="en-US" smtClean="0"/>
              <a:t>7/24/2019</a:t>
            </a:fld>
            <a:endParaRPr lang="en-US"/>
          </a:p>
        </p:txBody>
      </p:sp>
      <p:sp>
        <p:nvSpPr>
          <p:cNvPr id="5" name="Footer Placeholder 4">
            <a:extLst>
              <a:ext uri="{FF2B5EF4-FFF2-40B4-BE49-F238E27FC236}">
                <a16:creationId xmlns:a16="http://schemas.microsoft.com/office/drawing/2014/main" id="{AB5DAF66-0179-CF45-BACC-5CC99301FA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517386-F478-DE47-97EF-E6C1FD45B51D}"/>
              </a:ext>
            </a:extLst>
          </p:cNvPr>
          <p:cNvSpPr>
            <a:spLocks noGrp="1"/>
          </p:cNvSpPr>
          <p:nvPr>
            <p:ph type="sldNum" sz="quarter" idx="12"/>
          </p:nvPr>
        </p:nvSpPr>
        <p:spPr/>
        <p:txBody>
          <a:bodyPr/>
          <a:lstStyle/>
          <a:p>
            <a:fld id="{79B1F0E1-7616-504C-8436-E1E500997419}" type="slidenum">
              <a:rPr lang="en-US" smtClean="0"/>
              <a:t>‹#›</a:t>
            </a:fld>
            <a:endParaRPr lang="en-US"/>
          </a:p>
        </p:txBody>
      </p:sp>
    </p:spTree>
    <p:extLst>
      <p:ext uri="{BB962C8B-B14F-4D97-AF65-F5344CB8AC3E}">
        <p14:creationId xmlns:p14="http://schemas.microsoft.com/office/powerpoint/2010/main" val="3077191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DA439-4604-B34F-B1FB-D45636A34B2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1D3E54-044E-8549-9CB2-62A574D66D40}"/>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45C75E8-8D9A-0248-B04B-4625BB7CC070}"/>
              </a:ext>
            </a:extLst>
          </p:cNvPr>
          <p:cNvSpPr>
            <a:spLocks noGrp="1"/>
          </p:cNvSpPr>
          <p:nvPr>
            <p:ph type="dt" sz="half" idx="10"/>
          </p:nvPr>
        </p:nvSpPr>
        <p:spPr/>
        <p:txBody>
          <a:bodyPr/>
          <a:lstStyle/>
          <a:p>
            <a:fld id="{73D12AD8-ED74-464C-A917-614F7050574A}" type="datetimeFigureOut">
              <a:rPr lang="en-US" smtClean="0"/>
              <a:t>7/24/2019</a:t>
            </a:fld>
            <a:endParaRPr lang="en-US"/>
          </a:p>
        </p:txBody>
      </p:sp>
      <p:sp>
        <p:nvSpPr>
          <p:cNvPr id="5" name="Footer Placeholder 4">
            <a:extLst>
              <a:ext uri="{FF2B5EF4-FFF2-40B4-BE49-F238E27FC236}">
                <a16:creationId xmlns:a16="http://schemas.microsoft.com/office/drawing/2014/main" id="{F3556E4A-E13E-234B-9C31-E900DB9627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4CB7D-98D0-3944-9F89-FD0A896C1321}"/>
              </a:ext>
            </a:extLst>
          </p:cNvPr>
          <p:cNvSpPr>
            <a:spLocks noGrp="1"/>
          </p:cNvSpPr>
          <p:nvPr>
            <p:ph type="sldNum" sz="quarter" idx="12"/>
          </p:nvPr>
        </p:nvSpPr>
        <p:spPr/>
        <p:txBody>
          <a:bodyPr/>
          <a:lstStyle/>
          <a:p>
            <a:fld id="{79B1F0E1-7616-504C-8436-E1E500997419}" type="slidenum">
              <a:rPr lang="en-US" smtClean="0"/>
              <a:t>‹#›</a:t>
            </a:fld>
            <a:endParaRPr lang="en-US"/>
          </a:p>
        </p:txBody>
      </p:sp>
    </p:spTree>
    <p:extLst>
      <p:ext uri="{BB962C8B-B14F-4D97-AF65-F5344CB8AC3E}">
        <p14:creationId xmlns:p14="http://schemas.microsoft.com/office/powerpoint/2010/main" val="332276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3D06-C15A-3347-838A-25D2D4C07D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9849EF-EA45-A443-AF10-57D793FFF33A}"/>
              </a:ext>
            </a:extLst>
          </p:cNvPr>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09AB83-5747-134C-898B-ED36CB57F2A1}"/>
              </a:ext>
            </a:extLst>
          </p:cNvPr>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BB14DD-F8B3-4743-AFCB-3C91E15BED23}"/>
              </a:ext>
            </a:extLst>
          </p:cNvPr>
          <p:cNvSpPr>
            <a:spLocks noGrp="1"/>
          </p:cNvSpPr>
          <p:nvPr>
            <p:ph type="dt" sz="half" idx="10"/>
          </p:nvPr>
        </p:nvSpPr>
        <p:spPr/>
        <p:txBody>
          <a:bodyPr/>
          <a:lstStyle/>
          <a:p>
            <a:fld id="{73D12AD8-ED74-464C-A917-614F7050574A}" type="datetimeFigureOut">
              <a:rPr lang="en-US" smtClean="0"/>
              <a:t>7/24/2019</a:t>
            </a:fld>
            <a:endParaRPr lang="en-US"/>
          </a:p>
        </p:txBody>
      </p:sp>
      <p:sp>
        <p:nvSpPr>
          <p:cNvPr id="6" name="Footer Placeholder 5">
            <a:extLst>
              <a:ext uri="{FF2B5EF4-FFF2-40B4-BE49-F238E27FC236}">
                <a16:creationId xmlns:a16="http://schemas.microsoft.com/office/drawing/2014/main" id="{FB65145B-AEFD-224A-AF31-C69697DAEC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B9D58E-E409-4746-87E8-5C40C14CB3AA}"/>
              </a:ext>
            </a:extLst>
          </p:cNvPr>
          <p:cNvSpPr>
            <a:spLocks noGrp="1"/>
          </p:cNvSpPr>
          <p:nvPr>
            <p:ph type="sldNum" sz="quarter" idx="12"/>
          </p:nvPr>
        </p:nvSpPr>
        <p:spPr/>
        <p:txBody>
          <a:bodyPr/>
          <a:lstStyle/>
          <a:p>
            <a:fld id="{79B1F0E1-7616-504C-8436-E1E500997419}" type="slidenum">
              <a:rPr lang="en-US" smtClean="0"/>
              <a:t>‹#›</a:t>
            </a:fld>
            <a:endParaRPr lang="en-US"/>
          </a:p>
        </p:txBody>
      </p:sp>
    </p:spTree>
    <p:extLst>
      <p:ext uri="{BB962C8B-B14F-4D97-AF65-F5344CB8AC3E}">
        <p14:creationId xmlns:p14="http://schemas.microsoft.com/office/powerpoint/2010/main" val="3493743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A8513-C0B7-A24E-96E3-A84CF104F4DA}"/>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0C9D58-75E1-0D40-8E7A-604616514488}"/>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45C153A-111C-1649-B189-0D40DEFEC1A4}"/>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CEE169-F78B-0245-BAFC-F7D1B87BCFA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625B920-307E-0147-AF20-E40DC6A332CB}"/>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781A72-FB64-6047-ADC8-746949E70114}"/>
              </a:ext>
            </a:extLst>
          </p:cNvPr>
          <p:cNvSpPr>
            <a:spLocks noGrp="1"/>
          </p:cNvSpPr>
          <p:nvPr>
            <p:ph type="dt" sz="half" idx="10"/>
          </p:nvPr>
        </p:nvSpPr>
        <p:spPr/>
        <p:txBody>
          <a:bodyPr/>
          <a:lstStyle/>
          <a:p>
            <a:fld id="{73D12AD8-ED74-464C-A917-614F7050574A}" type="datetimeFigureOut">
              <a:rPr lang="en-US" smtClean="0"/>
              <a:t>7/24/2019</a:t>
            </a:fld>
            <a:endParaRPr lang="en-US"/>
          </a:p>
        </p:txBody>
      </p:sp>
      <p:sp>
        <p:nvSpPr>
          <p:cNvPr id="8" name="Footer Placeholder 7">
            <a:extLst>
              <a:ext uri="{FF2B5EF4-FFF2-40B4-BE49-F238E27FC236}">
                <a16:creationId xmlns:a16="http://schemas.microsoft.com/office/drawing/2014/main" id="{E645B342-2CCF-034B-974F-0977A10ABD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FFD7C6-05F9-AA40-8563-5C790C43D19E}"/>
              </a:ext>
            </a:extLst>
          </p:cNvPr>
          <p:cNvSpPr>
            <a:spLocks noGrp="1"/>
          </p:cNvSpPr>
          <p:nvPr>
            <p:ph type="sldNum" sz="quarter" idx="12"/>
          </p:nvPr>
        </p:nvSpPr>
        <p:spPr/>
        <p:txBody>
          <a:bodyPr/>
          <a:lstStyle/>
          <a:p>
            <a:fld id="{79B1F0E1-7616-504C-8436-E1E500997419}" type="slidenum">
              <a:rPr lang="en-US" smtClean="0"/>
              <a:t>‹#›</a:t>
            </a:fld>
            <a:endParaRPr lang="en-US"/>
          </a:p>
        </p:txBody>
      </p:sp>
    </p:spTree>
    <p:extLst>
      <p:ext uri="{BB962C8B-B14F-4D97-AF65-F5344CB8AC3E}">
        <p14:creationId xmlns:p14="http://schemas.microsoft.com/office/powerpoint/2010/main" val="519691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10" Type="http://schemas.openxmlformats.org/officeDocument/2006/relationships/image" Target="../media/image5.jpeg"/><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7593" y="-1"/>
            <a:ext cx="9157555" cy="1234173"/>
          </a:xfrm>
          <a:prstGeom prst="rect">
            <a:avLst/>
          </a:prstGeom>
        </p:spPr>
      </p:pic>
      <p:sp>
        <p:nvSpPr>
          <p:cNvPr id="2" name="Title Placeholder 1"/>
          <p:cNvSpPr>
            <a:spLocks noGrp="1"/>
          </p:cNvSpPr>
          <p:nvPr>
            <p:ph type="title"/>
          </p:nvPr>
        </p:nvSpPr>
        <p:spPr>
          <a:xfrm>
            <a:off x="241200" y="208865"/>
            <a:ext cx="6645307" cy="803443"/>
          </a:xfrm>
          <a:prstGeom prst="rect">
            <a:avLst/>
          </a:prstGeom>
        </p:spPr>
        <p:txBody>
          <a:bodyPr vert="horz" lIns="91440" tIns="45720" rIns="91440" bIns="45720" rtlCol="0" anchor="ctr" anchorCtr="0">
            <a:normAutofit/>
          </a:bodyPr>
          <a:lstStyle/>
          <a:p>
            <a:r>
              <a:rPr lang="en-US"/>
              <a:t>Click to edit Master title style</a:t>
            </a:r>
            <a:endParaRPr lang="en-US" dirty="0"/>
          </a:p>
        </p:txBody>
      </p:sp>
      <p:pic>
        <p:nvPicPr>
          <p:cNvPr id="7" name="Picture 6"/>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7391744" y="6230145"/>
            <a:ext cx="1807542" cy="744957"/>
          </a:xfrm>
          <a:prstGeom prst="rect">
            <a:avLst/>
          </a:prstGeom>
        </p:spPr>
      </p:pic>
      <p:sp>
        <p:nvSpPr>
          <p:cNvPr id="16" name="Text Box 24"/>
          <p:cNvSpPr txBox="1">
            <a:spLocks noChangeArrowheads="1"/>
          </p:cNvSpPr>
          <p:nvPr/>
        </p:nvSpPr>
        <p:spPr bwMode="auto">
          <a:xfrm>
            <a:off x="5773116" y="6495770"/>
            <a:ext cx="341760" cy="246221"/>
          </a:xfrm>
          <a:prstGeom prst="rect">
            <a:avLst/>
          </a:prstGeom>
          <a:noFill/>
          <a:ln w="9525">
            <a:noFill/>
            <a:miter lim="800000"/>
            <a:headEnd/>
            <a:tailEnd/>
          </a:ln>
          <a:effectLst/>
        </p:spPr>
        <p:txBody>
          <a:bodyPr wrap="non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fld id="{3D10290D-4606-4C02-B498-50EFD41AC8B6}" type="slidenum">
              <a:rPr kumimoji="0" lang="en-US" sz="1000" b="0" i="0" u="none" strike="noStrike" kern="0" cap="none" spc="0" normalizeH="0" baseline="0" noProof="0" smtClean="0">
                <a:ln>
                  <a:noFill/>
                </a:ln>
                <a:solidFill>
                  <a:schemeClr val="tx1">
                    <a:alpha val="60000"/>
                  </a:scheme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US" sz="1000" b="0" i="0" u="none" strike="noStrike" kern="0" cap="none" spc="0" normalizeH="0" baseline="0" noProof="0" dirty="0">
              <a:ln>
                <a:noFill/>
              </a:ln>
              <a:solidFill>
                <a:schemeClr val="tx1">
                  <a:alpha val="60000"/>
                </a:schemeClr>
              </a:solidFill>
              <a:effectLst/>
              <a:uLnTx/>
              <a:uFillTx/>
            </a:endParaRPr>
          </a:p>
        </p:txBody>
      </p:sp>
      <p:sp>
        <p:nvSpPr>
          <p:cNvPr id="17" name="Text Placeholder 2"/>
          <p:cNvSpPr>
            <a:spLocks noGrp="1"/>
          </p:cNvSpPr>
          <p:nvPr>
            <p:ph type="body" idx="1"/>
          </p:nvPr>
        </p:nvSpPr>
        <p:spPr>
          <a:xfrm>
            <a:off x="300251" y="1504949"/>
            <a:ext cx="8517810" cy="487924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descr="NASA.png"/>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6140228" y="6468976"/>
            <a:ext cx="386040" cy="318912"/>
          </a:xfrm>
          <a:prstGeom prst="rect">
            <a:avLst/>
          </a:prstGeom>
        </p:spPr>
      </p:pic>
      <p:sp>
        <p:nvSpPr>
          <p:cNvPr id="13" name="TextBox 12"/>
          <p:cNvSpPr txBox="1"/>
          <p:nvPr/>
        </p:nvSpPr>
        <p:spPr>
          <a:xfrm>
            <a:off x="1052249" y="6495770"/>
            <a:ext cx="4695516" cy="246221"/>
          </a:xfrm>
          <a:prstGeom prst="rect">
            <a:avLst/>
          </a:prstGeom>
          <a:noFill/>
        </p:spPr>
        <p:txBody>
          <a:bodyPr wrap="none" rtlCol="0">
            <a:spAutoFit/>
          </a:bodyPr>
          <a:lstStyle/>
          <a:p>
            <a:r>
              <a:rPr lang="en-US" sz="1000" b="0" i="0" u="none" strike="noStrike" kern="1200" dirty="0">
                <a:solidFill>
                  <a:schemeClr val="tx1"/>
                </a:solidFill>
                <a:effectLst/>
                <a:latin typeface="+mn-lt"/>
                <a:ea typeface="+mn-ea"/>
                <a:cs typeface="+mn-cs"/>
              </a:rPr>
              <a:t>SH6d: Energetic Particle Acceleration in the Heliosphere from the IMAP mission</a:t>
            </a:r>
            <a:endParaRPr lang="en-US" sz="500" dirty="0"/>
          </a:p>
        </p:txBody>
      </p:sp>
      <p:sp>
        <p:nvSpPr>
          <p:cNvPr id="15" name="TextBox 14"/>
          <p:cNvSpPr txBox="1"/>
          <p:nvPr/>
        </p:nvSpPr>
        <p:spPr>
          <a:xfrm>
            <a:off x="101348" y="6501474"/>
            <a:ext cx="950901" cy="253916"/>
          </a:xfrm>
          <a:prstGeom prst="rect">
            <a:avLst/>
          </a:prstGeom>
          <a:noFill/>
        </p:spPr>
        <p:txBody>
          <a:bodyPr wrap="none" rtlCol="0">
            <a:spAutoFit/>
          </a:bodyPr>
          <a:lstStyle/>
          <a:p>
            <a:r>
              <a:rPr lang="en-US" sz="1050" baseline="0" dirty="0"/>
              <a:t>30 July 2019</a:t>
            </a:r>
            <a:endParaRPr lang="en-US" sz="1050" dirty="0"/>
          </a:p>
        </p:txBody>
      </p:sp>
      <p:pic>
        <p:nvPicPr>
          <p:cNvPr id="4" name="Picture 3">
            <a:extLst>
              <a:ext uri="{FF2B5EF4-FFF2-40B4-BE49-F238E27FC236}">
                <a16:creationId xmlns:a16="http://schemas.microsoft.com/office/drawing/2014/main" id="{8AF07D7B-6DC6-4CB3-8E2E-BCFB7C57A9F8}"/>
              </a:ext>
            </a:extLst>
          </p:cNvPr>
          <p:cNvPicPr>
            <a:picLocks noChangeAspect="1"/>
          </p:cNvPicPr>
          <p:nvPr userDrawn="1"/>
        </p:nvPicPr>
        <p:blipFill>
          <a:blip r:embed="rId9"/>
          <a:stretch>
            <a:fillRect/>
          </a:stretch>
        </p:blipFill>
        <p:spPr>
          <a:xfrm>
            <a:off x="7135300" y="53749"/>
            <a:ext cx="1971676" cy="1126672"/>
          </a:xfrm>
          <a:prstGeom prst="rect">
            <a:avLst/>
          </a:prstGeom>
        </p:spPr>
      </p:pic>
      <p:pic>
        <p:nvPicPr>
          <p:cNvPr id="6" name="Picture 5">
            <a:extLst>
              <a:ext uri="{FF2B5EF4-FFF2-40B4-BE49-F238E27FC236}">
                <a16:creationId xmlns:a16="http://schemas.microsoft.com/office/drawing/2014/main" id="{E7A60EFB-DD7A-472B-9F4D-36398FE5CD87}"/>
              </a:ext>
            </a:extLst>
          </p:cNvPr>
          <p:cNvPicPr>
            <a:picLocks noChangeAspect="1"/>
          </p:cNvPicPr>
          <p:nvPr userDrawn="1"/>
        </p:nvPicPr>
        <p:blipFill>
          <a:blip r:embed="rId10"/>
          <a:stretch>
            <a:fillRect/>
          </a:stretch>
        </p:blipFill>
        <p:spPr>
          <a:xfrm>
            <a:off x="6566824" y="6445046"/>
            <a:ext cx="1041855" cy="347670"/>
          </a:xfrm>
          <a:prstGeom prst="rect">
            <a:avLst/>
          </a:prstGeom>
        </p:spPr>
      </p:pic>
    </p:spTree>
    <p:extLst>
      <p:ext uri="{BB962C8B-B14F-4D97-AF65-F5344CB8AC3E}">
        <p14:creationId xmlns:p14="http://schemas.microsoft.com/office/powerpoint/2010/main" val="769597922"/>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58" r:id="rId3"/>
    <p:sldLayoutId id="2147483659" r:id="rId4"/>
  </p:sldLayoutIdLst>
  <p:hf sldNum="0" hdr="0"/>
  <p:txStyles>
    <p:titleStyle>
      <a:lvl1pPr algn="l" defTabSz="457200" rtl="0" eaLnBrk="1" latinLnBrk="0" hangingPunct="1">
        <a:lnSpc>
          <a:spcPct val="90000"/>
        </a:lnSpc>
        <a:spcBef>
          <a:spcPct val="0"/>
        </a:spcBef>
        <a:buNone/>
        <a:defRPr sz="2800" b="1" i="0" u="none" kern="1200">
          <a:solidFill>
            <a:schemeClr val="bg1"/>
          </a:solidFill>
          <a:effectLst>
            <a:outerShdw blurRad="38100" dist="38100" dir="2700000" algn="tl">
              <a:srgbClr val="000000">
                <a:alpha val="43137"/>
              </a:srgbClr>
            </a:outerShdw>
          </a:effectLst>
          <a:latin typeface="Arial"/>
          <a:ea typeface="+mj-ea"/>
          <a:cs typeface="Arial"/>
        </a:defRPr>
      </a:lvl1pPr>
    </p:titleStyle>
    <p:bodyStyle>
      <a:lvl1pPr marL="230188" indent="-230188" algn="l" defTabSz="457200" rtl="0" eaLnBrk="1" latinLnBrk="0" hangingPunct="1">
        <a:lnSpc>
          <a:spcPct val="100000"/>
        </a:lnSpc>
        <a:spcBef>
          <a:spcPts val="300"/>
        </a:spcBef>
        <a:spcAft>
          <a:spcPts val="300"/>
        </a:spcAft>
        <a:buClrTx/>
        <a:buFont typeface="Wingdings" charset="2"/>
        <a:buChar char="§"/>
        <a:defRPr sz="2000" b="1" kern="1200">
          <a:solidFill>
            <a:srgbClr val="0A237A"/>
          </a:solidFill>
          <a:latin typeface="+mn-lt"/>
          <a:ea typeface="+mn-ea"/>
          <a:cs typeface="+mn-cs"/>
        </a:defRPr>
      </a:lvl1pPr>
      <a:lvl2pPr marL="627063" indent="-228600" algn="l" defTabSz="457200" rtl="0" eaLnBrk="1" latinLnBrk="0" hangingPunct="1">
        <a:lnSpc>
          <a:spcPct val="100000"/>
        </a:lnSpc>
        <a:spcBef>
          <a:spcPts val="300"/>
        </a:spcBef>
        <a:spcAft>
          <a:spcPts val="300"/>
        </a:spcAft>
        <a:buClrTx/>
        <a:buSzPct val="75000"/>
        <a:buFont typeface="Wingdings" charset="2"/>
        <a:buChar char="Ø"/>
        <a:defRPr sz="1800" b="1" kern="1200">
          <a:solidFill>
            <a:schemeClr val="tx1"/>
          </a:solidFill>
          <a:latin typeface="+mn-lt"/>
          <a:ea typeface="+mn-ea"/>
          <a:cs typeface="+mn-cs"/>
        </a:defRPr>
      </a:lvl2pPr>
      <a:lvl3pPr marL="1033463" indent="-228600" algn="l" defTabSz="457200" rtl="0" eaLnBrk="1" latinLnBrk="0" hangingPunct="1">
        <a:lnSpc>
          <a:spcPct val="100000"/>
        </a:lnSpc>
        <a:spcBef>
          <a:spcPts val="300"/>
        </a:spcBef>
        <a:spcAft>
          <a:spcPts val="300"/>
        </a:spcAft>
        <a:buClrTx/>
        <a:buFont typeface="Lucida Grande"/>
        <a:buChar char="–"/>
        <a:defRPr sz="1600" b="1" kern="1200">
          <a:solidFill>
            <a:schemeClr val="tx1"/>
          </a:solidFill>
          <a:latin typeface="+mn-lt"/>
          <a:ea typeface="+mn-ea"/>
          <a:cs typeface="+mn-cs"/>
        </a:defRPr>
      </a:lvl3pPr>
      <a:lvl4pPr marL="1430338" indent="-228600" algn="l" defTabSz="457200" rtl="0" eaLnBrk="1" latinLnBrk="0" hangingPunct="1">
        <a:lnSpc>
          <a:spcPct val="100000"/>
        </a:lnSpc>
        <a:spcBef>
          <a:spcPts val="300"/>
        </a:spcBef>
        <a:spcAft>
          <a:spcPts val="300"/>
        </a:spcAft>
        <a:buClrTx/>
        <a:buFont typeface="Arial"/>
        <a:buChar char="•"/>
        <a:defRPr sz="1600" b="1" kern="1200">
          <a:solidFill>
            <a:schemeClr val="tx1"/>
          </a:solidFill>
          <a:latin typeface="+mn-lt"/>
          <a:ea typeface="+mn-ea"/>
          <a:cs typeface="+mn-cs"/>
        </a:defRPr>
      </a:lvl4pPr>
      <a:lvl5pPr marL="1828800" indent="-228600" algn="l" defTabSz="457200" rtl="0" eaLnBrk="1" latinLnBrk="0" hangingPunct="1">
        <a:lnSpc>
          <a:spcPct val="100000"/>
        </a:lnSpc>
        <a:spcBef>
          <a:spcPts val="300"/>
        </a:spcBef>
        <a:spcAft>
          <a:spcPts val="300"/>
        </a:spcAft>
        <a:buClrTx/>
        <a:buSzPct val="75000"/>
        <a:buFont typeface="Wingdings" charset="2"/>
        <a:buChar char="v"/>
        <a:defRPr sz="1600" b="1"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80841E-25D1-8B4D-8782-66D5C3D5BB32}"/>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A09D4C-A0A8-2246-875A-18DEC54B0F8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60AFE-9728-D34A-9BD6-2DD24CD53D33}"/>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D12AD8-ED74-464C-A917-614F7050574A}" type="datetimeFigureOut">
              <a:rPr lang="en-US" smtClean="0"/>
              <a:t>7/24/2019</a:t>
            </a:fld>
            <a:endParaRPr lang="en-US"/>
          </a:p>
        </p:txBody>
      </p:sp>
      <p:sp>
        <p:nvSpPr>
          <p:cNvPr id="5" name="Footer Placeholder 4">
            <a:extLst>
              <a:ext uri="{FF2B5EF4-FFF2-40B4-BE49-F238E27FC236}">
                <a16:creationId xmlns:a16="http://schemas.microsoft.com/office/drawing/2014/main" id="{85F2523F-DB35-9342-A5C8-BC68750558D0}"/>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402670-E178-9E4F-A3D4-5A15B0D9E2E2}"/>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B1F0E1-7616-504C-8436-E1E500997419}" type="slidenum">
              <a:rPr lang="en-US" smtClean="0"/>
              <a:t>‹#›</a:t>
            </a:fld>
            <a:endParaRPr lang="en-US"/>
          </a:p>
        </p:txBody>
      </p:sp>
      <p:pic>
        <p:nvPicPr>
          <p:cNvPr id="7" name="Picture 6">
            <a:extLst>
              <a:ext uri="{FF2B5EF4-FFF2-40B4-BE49-F238E27FC236}">
                <a16:creationId xmlns:a16="http://schemas.microsoft.com/office/drawing/2014/main" id="{93837311-D657-CD42-B2DF-C4B888B74448}"/>
              </a:ext>
            </a:extLst>
          </p:cNvPr>
          <p:cNvPicPr>
            <a:picLocks noChangeAspect="1"/>
          </p:cNvPicPr>
          <p:nvPr userDrawn="1"/>
        </p:nvPicPr>
        <p:blipFill>
          <a:blip r:embed="rId13"/>
          <a:stretch>
            <a:fillRect/>
          </a:stretch>
        </p:blipFill>
        <p:spPr>
          <a:xfrm>
            <a:off x="7135300" y="53749"/>
            <a:ext cx="1971676" cy="1126672"/>
          </a:xfrm>
          <a:prstGeom prst="rect">
            <a:avLst/>
          </a:prstGeom>
        </p:spPr>
      </p:pic>
    </p:spTree>
    <p:extLst>
      <p:ext uri="{BB962C8B-B14F-4D97-AF65-F5344CB8AC3E}">
        <p14:creationId xmlns:p14="http://schemas.microsoft.com/office/powerpoint/2010/main" val="33290242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gif"/><Relationship Id="rId26" Type="http://schemas.openxmlformats.org/officeDocument/2006/relationships/image" Target="../media/image48.jpeg"/><Relationship Id="rId3" Type="http://schemas.openxmlformats.org/officeDocument/2006/relationships/image" Target="../media/image25.png"/><Relationship Id="rId21" Type="http://schemas.openxmlformats.org/officeDocument/2006/relationships/image" Target="../media/image43.png"/><Relationship Id="rId7" Type="http://schemas.openxmlformats.org/officeDocument/2006/relationships/image" Target="../media/image29.jpeg"/><Relationship Id="rId12" Type="http://schemas.openxmlformats.org/officeDocument/2006/relationships/image" Target="../media/image34.jpeg"/><Relationship Id="rId17" Type="http://schemas.openxmlformats.org/officeDocument/2006/relationships/image" Target="../media/image39.png"/><Relationship Id="rId25" Type="http://schemas.openxmlformats.org/officeDocument/2006/relationships/image" Target="../media/image47.png"/><Relationship Id="rId2" Type="http://schemas.openxmlformats.org/officeDocument/2006/relationships/image" Target="../media/image24.jpeg"/><Relationship Id="rId16" Type="http://schemas.openxmlformats.org/officeDocument/2006/relationships/image" Target="../media/image38.png"/><Relationship Id="rId20" Type="http://schemas.openxmlformats.org/officeDocument/2006/relationships/image" Target="../media/image42.png"/><Relationship Id="rId29"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24" Type="http://schemas.openxmlformats.org/officeDocument/2006/relationships/image" Target="../media/image46.png"/><Relationship Id="rId5" Type="http://schemas.openxmlformats.org/officeDocument/2006/relationships/image" Target="../media/image27.png"/><Relationship Id="rId15" Type="http://schemas.openxmlformats.org/officeDocument/2006/relationships/image" Target="../media/image37.png"/><Relationship Id="rId23" Type="http://schemas.openxmlformats.org/officeDocument/2006/relationships/image" Target="../media/image45.png"/><Relationship Id="rId28" Type="http://schemas.openxmlformats.org/officeDocument/2006/relationships/hyperlink" Target="mailto:frosko@princeton.edu" TargetMode="External"/><Relationship Id="rId10" Type="http://schemas.openxmlformats.org/officeDocument/2006/relationships/image" Target="../media/image32.jpeg"/><Relationship Id="rId19" Type="http://schemas.openxmlformats.org/officeDocument/2006/relationships/image" Target="../media/image41.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 Id="rId22" Type="http://schemas.openxmlformats.org/officeDocument/2006/relationships/image" Target="../media/image44.png"/><Relationship Id="rId27" Type="http://schemas.openxmlformats.org/officeDocument/2006/relationships/image" Target="../media/image49.tif"/></Relationships>
</file>

<file path=ppt/slides/_rels/slide1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5.jpg"/><Relationship Id="rId7" Type="http://schemas.openxmlformats.org/officeDocument/2006/relationships/image" Target="../media/image19.jpe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emf"/><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1.xml"/><Relationship Id="rId4" Type="http://schemas.openxmlformats.org/officeDocument/2006/relationships/image" Target="../media/image2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B58C7A7-F14C-43F2-8DD3-8CB5E9C4A88C}"/>
              </a:ext>
            </a:extLst>
          </p:cNvPr>
          <p:cNvSpPr/>
          <p:nvPr/>
        </p:nvSpPr>
        <p:spPr>
          <a:xfrm>
            <a:off x="-68828" y="-22225"/>
            <a:ext cx="9218613" cy="6880225"/>
          </a:xfrm>
          <a:prstGeom prst="rect">
            <a:avLst/>
          </a:prstGeom>
          <a:solidFill>
            <a:schemeClr val="tx1"/>
          </a:solidFill>
          <a:ln w="12700" cmpd="sng">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40963" name="TextBox 4">
            <a:extLst>
              <a:ext uri="{FF2B5EF4-FFF2-40B4-BE49-F238E27FC236}">
                <a16:creationId xmlns:a16="http://schemas.microsoft.com/office/drawing/2014/main" id="{35548F53-A9F2-44EC-BA28-41B14708AF2B}"/>
              </a:ext>
            </a:extLst>
          </p:cNvPr>
          <p:cNvSpPr txBox="1">
            <a:spLocks noChangeArrowheads="1"/>
          </p:cNvSpPr>
          <p:nvPr/>
        </p:nvSpPr>
        <p:spPr bwMode="auto">
          <a:xfrm>
            <a:off x="5414715" y="-44450"/>
            <a:ext cx="3597205"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a:spcBef>
                <a:spcPct val="0"/>
              </a:spcBef>
              <a:buFontTx/>
              <a:buNone/>
            </a:pPr>
            <a:r>
              <a:rPr lang="en-US" sz="3200" dirty="0">
                <a:solidFill>
                  <a:schemeClr val="bg1"/>
                </a:solidFill>
              </a:rPr>
              <a:t>Energetic Particle Acceleration in the Heliosphere from the IMAP mission</a:t>
            </a:r>
            <a:br>
              <a:rPr lang="en-US" altLang="en-US" b="1" dirty="0">
                <a:solidFill>
                  <a:schemeClr val="bg1"/>
                </a:solidFill>
              </a:rPr>
            </a:br>
            <a:endParaRPr lang="en-US" altLang="en-US" b="1" dirty="0">
              <a:solidFill>
                <a:schemeClr val="bg1"/>
              </a:solidFill>
            </a:endParaRPr>
          </a:p>
          <a:p>
            <a:pPr algn="ctr">
              <a:spcBef>
                <a:spcPct val="0"/>
              </a:spcBef>
              <a:buFontTx/>
              <a:buNone/>
            </a:pPr>
            <a:r>
              <a:rPr lang="en-US" altLang="en-US" b="1" dirty="0">
                <a:solidFill>
                  <a:schemeClr val="bg1"/>
                </a:solidFill>
              </a:rPr>
              <a:t>Eric R. Christian</a:t>
            </a:r>
            <a:endParaRPr lang="en-US" altLang="en-US" sz="2000" b="1" i="1" dirty="0">
              <a:solidFill>
                <a:schemeClr val="bg1"/>
              </a:solidFill>
            </a:endParaRPr>
          </a:p>
          <a:p>
            <a:pPr algn="ctr">
              <a:spcBef>
                <a:spcPct val="0"/>
              </a:spcBef>
              <a:buFontTx/>
              <a:buNone/>
            </a:pPr>
            <a:r>
              <a:rPr lang="en-US" altLang="en-US" sz="2000" b="1" i="1" dirty="0">
                <a:solidFill>
                  <a:schemeClr val="bg1"/>
                </a:solidFill>
              </a:rPr>
              <a:t>NASA Goddard Space Flight Center</a:t>
            </a:r>
          </a:p>
          <a:p>
            <a:pPr algn="ctr">
              <a:spcBef>
                <a:spcPct val="0"/>
              </a:spcBef>
              <a:buFontTx/>
              <a:buNone/>
            </a:pPr>
            <a:r>
              <a:rPr lang="en-US" altLang="en-US" sz="2000" b="1" i="1" dirty="0">
                <a:solidFill>
                  <a:schemeClr val="bg1"/>
                </a:solidFill>
              </a:rPr>
              <a:t>…on behalf of the entire IMAP Team</a:t>
            </a:r>
            <a:endParaRPr lang="en-US" altLang="en-US" sz="1050" b="1" i="1" dirty="0">
              <a:solidFill>
                <a:schemeClr val="bg1"/>
              </a:solidFill>
            </a:endParaRPr>
          </a:p>
          <a:p>
            <a:pPr algn="ctr">
              <a:spcBef>
                <a:spcPct val="0"/>
              </a:spcBef>
              <a:buFontTx/>
              <a:buNone/>
            </a:pPr>
            <a:endParaRPr lang="en-US" altLang="en-US" sz="2400" b="1" dirty="0">
              <a:solidFill>
                <a:schemeClr val="bg1"/>
              </a:solidFill>
            </a:endParaRPr>
          </a:p>
          <a:p>
            <a:pPr algn="ctr">
              <a:spcBef>
                <a:spcPct val="0"/>
              </a:spcBef>
              <a:buFontTx/>
              <a:buNone/>
            </a:pPr>
            <a:r>
              <a:rPr lang="en-US" altLang="en-US" sz="2400" b="1" dirty="0">
                <a:solidFill>
                  <a:schemeClr val="bg1"/>
                </a:solidFill>
              </a:rPr>
              <a:t>36</a:t>
            </a:r>
            <a:r>
              <a:rPr lang="en-US" altLang="en-US" sz="2400" b="1" baseline="30000" dirty="0">
                <a:solidFill>
                  <a:schemeClr val="bg1"/>
                </a:solidFill>
              </a:rPr>
              <a:t>th</a:t>
            </a:r>
            <a:r>
              <a:rPr lang="en-US" altLang="en-US" sz="2400" b="1" dirty="0">
                <a:solidFill>
                  <a:schemeClr val="bg1"/>
                </a:solidFill>
              </a:rPr>
              <a:t> ICRC, 2019</a:t>
            </a:r>
          </a:p>
          <a:p>
            <a:pPr algn="ctr">
              <a:spcBef>
                <a:spcPct val="0"/>
              </a:spcBef>
              <a:buFontTx/>
              <a:buNone/>
            </a:pPr>
            <a:r>
              <a:rPr lang="en-US" altLang="en-US" sz="2400" b="1" dirty="0">
                <a:solidFill>
                  <a:schemeClr val="bg1"/>
                </a:solidFill>
              </a:rPr>
              <a:t>SH6d </a:t>
            </a:r>
          </a:p>
        </p:txBody>
      </p:sp>
      <p:pic>
        <p:nvPicPr>
          <p:cNvPr id="40964" name="Picture 7" descr="apl_small_horizontal_white.png">
            <a:extLst>
              <a:ext uri="{FF2B5EF4-FFF2-40B4-BE49-F238E27FC236}">
                <a16:creationId xmlns:a16="http://schemas.microsoft.com/office/drawing/2014/main" id="{4A1A41B6-6BA4-453B-AD68-BEF1D767C8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25" y="6291263"/>
            <a:ext cx="2005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14">
            <a:extLst>
              <a:ext uri="{FF2B5EF4-FFF2-40B4-BE49-F238E27FC236}">
                <a16:creationId xmlns:a16="http://schemas.microsoft.com/office/drawing/2014/main" id="{0DC7463F-6528-4C61-B716-AA5BB29A1F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0" y="0"/>
            <a:ext cx="5321300"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8" descr="NASA Insig-cl.png">
            <a:extLst>
              <a:ext uri="{FF2B5EF4-FFF2-40B4-BE49-F238E27FC236}">
                <a16:creationId xmlns:a16="http://schemas.microsoft.com/office/drawing/2014/main" id="{BD0879E3-8FFF-4290-A455-0275DCF0A8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1188" y="5797550"/>
            <a:ext cx="10414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13">
            <a:extLst>
              <a:ext uri="{FF2B5EF4-FFF2-40B4-BE49-F238E27FC236}">
                <a16:creationId xmlns:a16="http://schemas.microsoft.com/office/drawing/2014/main" id="{69750F1A-067E-4CD0-B5B2-4FA8F1DAE1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8950" y="5778500"/>
            <a:ext cx="1552575"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43658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D39C1-671D-48A3-8E62-B14CE29DE006}"/>
              </a:ext>
            </a:extLst>
          </p:cNvPr>
          <p:cNvSpPr>
            <a:spLocks noGrp="1"/>
          </p:cNvSpPr>
          <p:nvPr>
            <p:ph type="title"/>
          </p:nvPr>
        </p:nvSpPr>
        <p:spPr/>
        <p:txBody>
          <a:bodyPr>
            <a:normAutofit fontScale="90000"/>
          </a:bodyPr>
          <a:lstStyle/>
          <a:p>
            <a:pPr eaLnBrk="1" fontAlgn="auto" hangingPunct="1">
              <a:spcAft>
                <a:spcPts val="0"/>
              </a:spcAft>
              <a:defRPr/>
            </a:pPr>
            <a:r>
              <a:rPr lang="en-US" dirty="0"/>
              <a:t>Heliophysics Community Engagement</a:t>
            </a:r>
          </a:p>
        </p:txBody>
      </p:sp>
      <p:sp>
        <p:nvSpPr>
          <p:cNvPr id="3" name="Content Placeholder 2">
            <a:extLst>
              <a:ext uri="{FF2B5EF4-FFF2-40B4-BE49-F238E27FC236}">
                <a16:creationId xmlns:a16="http://schemas.microsoft.com/office/drawing/2014/main" id="{A688035B-1595-42E4-911E-10340999581A}"/>
              </a:ext>
            </a:extLst>
          </p:cNvPr>
          <p:cNvSpPr>
            <a:spLocks noGrp="1"/>
          </p:cNvSpPr>
          <p:nvPr>
            <p:ph idx="1"/>
          </p:nvPr>
        </p:nvSpPr>
        <p:spPr>
          <a:xfrm>
            <a:off x="241200" y="1295400"/>
            <a:ext cx="8763000" cy="5105400"/>
          </a:xfrm>
        </p:spPr>
        <p:txBody>
          <a:bodyPr>
            <a:noAutofit/>
          </a:bodyPr>
          <a:lstStyle/>
          <a:p>
            <a:pPr eaLnBrk="1" fontAlgn="auto" hangingPunct="1">
              <a:buFont typeface="Wingdings" charset="2"/>
              <a:buChar char="§"/>
              <a:defRPr/>
            </a:pPr>
            <a:r>
              <a:rPr lang="en-US" b="0" i="1" dirty="0"/>
              <a:t>IMAP </a:t>
            </a:r>
            <a:r>
              <a:rPr lang="en-US" b="0" dirty="0"/>
              <a:t>team draws widely across Heliophysics (25 institutions)</a:t>
            </a:r>
          </a:p>
          <a:p>
            <a:pPr eaLnBrk="1" fontAlgn="auto" hangingPunct="1">
              <a:buFont typeface="Wingdings" charset="2"/>
              <a:buChar char="§"/>
              <a:defRPr/>
            </a:pPr>
            <a:r>
              <a:rPr lang="en-US" b="0" dirty="0"/>
              <a:t>Welcome broad community into </a:t>
            </a:r>
            <a:r>
              <a:rPr lang="en-US" b="0" i="1" dirty="0"/>
              <a:t>IMAP </a:t>
            </a:r>
            <a:r>
              <a:rPr lang="en-US" b="0" dirty="0"/>
              <a:t>Science (IBEX SWTs </a:t>
            </a:r>
            <a:r>
              <a:rPr lang="en-US" b="0" dirty="0">
                <a:sym typeface="Wingdings" panose="05000000000000000000" pitchFamily="2" charset="2"/>
              </a:rPr>
              <a:t> IMAP)</a:t>
            </a:r>
            <a:endParaRPr lang="en-US" b="0" dirty="0"/>
          </a:p>
          <a:p>
            <a:pPr eaLnBrk="1" fontAlgn="auto" hangingPunct="1">
              <a:buFont typeface="Wingdings" charset="2"/>
              <a:buChar char="§"/>
              <a:defRPr/>
            </a:pPr>
            <a:r>
              <a:rPr lang="en-US" b="0" dirty="0"/>
              <a:t>Set aside $2M from our cost cap for NASA-selected Guest Investigators in science phase who participate as full </a:t>
            </a:r>
            <a:r>
              <a:rPr lang="en-US" b="0" i="1" dirty="0"/>
              <a:t>IMAP </a:t>
            </a:r>
            <a:r>
              <a:rPr lang="en-US" b="0" dirty="0"/>
              <a:t>team members</a:t>
            </a:r>
          </a:p>
          <a:p>
            <a:pPr eaLnBrk="1" fontAlgn="auto" hangingPunct="1">
              <a:buFont typeface="Wingdings" charset="2"/>
              <a:buChar char="§"/>
              <a:defRPr/>
            </a:pPr>
            <a:r>
              <a:rPr lang="en-US" b="0" dirty="0"/>
              <a:t>Innovative </a:t>
            </a:r>
            <a:r>
              <a:rPr lang="en-US" b="0" dirty="0">
                <a:solidFill>
                  <a:srgbClr val="FF0000"/>
                </a:solidFill>
              </a:rPr>
              <a:t>Heliophysics Future Leaders (HFL) </a:t>
            </a:r>
            <a:r>
              <a:rPr lang="en-US" b="0" dirty="0"/>
              <a:t>program:</a:t>
            </a:r>
          </a:p>
          <a:p>
            <a:pPr lvl="1" eaLnBrk="1" fontAlgn="auto" hangingPunct="1">
              <a:buFont typeface="Wingdings" charset="2"/>
              <a:buChar char="Ø"/>
              <a:defRPr/>
            </a:pPr>
            <a:r>
              <a:rPr lang="en-US" sz="2000" b="0" dirty="0"/>
              <a:t>Address lack of diversity in Heliophysics instrument/mission leadership</a:t>
            </a:r>
          </a:p>
          <a:p>
            <a:pPr lvl="1" eaLnBrk="1" fontAlgn="auto" hangingPunct="1">
              <a:buFont typeface="Wingdings" charset="2"/>
              <a:buChar char="Ø"/>
              <a:defRPr/>
            </a:pPr>
            <a:r>
              <a:rPr lang="en-US" sz="2000" b="0" i="1" dirty="0"/>
              <a:t>IMAP </a:t>
            </a:r>
            <a:r>
              <a:rPr lang="en-US" sz="2000" b="0" dirty="0"/>
              <a:t>science mentors pair with a set of diverse and high-achieving graduate students and postdocs throughout the </a:t>
            </a:r>
            <a:r>
              <a:rPr lang="en-US" sz="2000" b="0" i="1" dirty="0"/>
              <a:t>IMAP </a:t>
            </a:r>
            <a:r>
              <a:rPr lang="en-US" sz="2000" b="0" dirty="0"/>
              <a:t>mission</a:t>
            </a:r>
          </a:p>
          <a:p>
            <a:pPr lvl="1" eaLnBrk="1" fontAlgn="auto" hangingPunct="1">
              <a:buFont typeface="Wingdings" charset="2"/>
              <a:buChar char="Ø"/>
              <a:defRPr/>
            </a:pPr>
            <a:r>
              <a:rPr lang="en-US" sz="2000" b="0" dirty="0"/>
              <a:t>Participants chosen from a highly qualified pool of students and early career scientists, especially those serving underrepresented groups</a:t>
            </a:r>
          </a:p>
        </p:txBody>
      </p:sp>
    </p:spTree>
    <p:extLst>
      <p:ext uri="{BB962C8B-B14F-4D97-AF65-F5344CB8AC3E}">
        <p14:creationId xmlns:p14="http://schemas.microsoft.com/office/powerpoint/2010/main" val="2881026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dmccomas\AppData\Local\Microsoft\Windows\Temporary Internet Files\Content.Outlook\I21JDEXU\TA008833-DM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8699" y="1333836"/>
            <a:ext cx="5086809" cy="5112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a:extLst>
              <a:ext uri="{FF2B5EF4-FFF2-40B4-BE49-F238E27FC236}">
                <a16:creationId xmlns:a16="http://schemas.microsoft.com/office/drawing/2014/main" id="{95E91520-469A-4847-AF1E-3FB3428F223C}"/>
              </a:ext>
            </a:extLst>
          </p:cNvPr>
          <p:cNvSpPr>
            <a:spLocks noGrp="1"/>
          </p:cNvSpPr>
          <p:nvPr>
            <p:ph type="title"/>
          </p:nvPr>
        </p:nvSpPr>
        <p:spPr>
          <a:xfrm>
            <a:off x="286393" y="208865"/>
            <a:ext cx="6791894" cy="803443"/>
          </a:xfrm>
        </p:spPr>
        <p:txBody>
          <a:bodyPr>
            <a:normAutofit/>
          </a:bodyPr>
          <a:lstStyle/>
          <a:p>
            <a:r>
              <a:rPr lang="en-US" dirty="0"/>
              <a:t>Launching in 2024 – GO IMAP!!!</a:t>
            </a:r>
          </a:p>
        </p:txBody>
      </p:sp>
      <p:grpSp>
        <p:nvGrpSpPr>
          <p:cNvPr id="33" name="Group 32"/>
          <p:cNvGrpSpPr/>
          <p:nvPr/>
        </p:nvGrpSpPr>
        <p:grpSpPr>
          <a:xfrm>
            <a:off x="66502" y="1711518"/>
            <a:ext cx="4410191" cy="3001911"/>
            <a:chOff x="177151" y="175168"/>
            <a:chExt cx="9842870" cy="6482888"/>
          </a:xfrm>
        </p:grpSpPr>
        <p:pic>
          <p:nvPicPr>
            <p:cNvPr id="34" name="Picture 2" descr="Image result for princet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151" y="175168"/>
              <a:ext cx="3116344" cy="85209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Image result for jhuapl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53851" y="200356"/>
              <a:ext cx="3723440" cy="72978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Image result for goddard space flight center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1088" y="1144550"/>
              <a:ext cx="1789577" cy="76090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Image result for university of new hampshire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30464" y="1177491"/>
              <a:ext cx="2731674" cy="71478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Image result for swri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62397" y="1088778"/>
              <a:ext cx="1682203" cy="74874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descr="Image result for university of bern 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2762" y="3529460"/>
              <a:ext cx="1175500" cy="90121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4" descr="Image result for los alamos national laboratory log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36148" y="1735363"/>
              <a:ext cx="2300936" cy="105613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6" descr="Image result for ucla logo"/>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25021" y="4803227"/>
              <a:ext cx="2291568" cy="109231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8" descr="Image result for aerospace logo"/>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72791" y="5606105"/>
              <a:ext cx="2366889" cy="105195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6" descr="Related imag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79724" y="2898379"/>
              <a:ext cx="1345057" cy="82699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8" descr="Image result for caltech 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192250" y="3321142"/>
              <a:ext cx="2718824" cy="116735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0" descr="Image result for jpl logo"/>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286841" y="3405266"/>
              <a:ext cx="1748281" cy="78672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32" descr="Image result for lasp logo"/>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657423" y="1962905"/>
              <a:ext cx="2414068" cy="81845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34" descr="Image result for university of bonn logo"/>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413666" y="2878759"/>
              <a:ext cx="1793180" cy="69216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36" descr="Related image"/>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79531" y="1853668"/>
              <a:ext cx="2304844" cy="99876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56" descr="Image result for university of chicago logo"/>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222517" y="5740255"/>
              <a:ext cx="2790231" cy="59425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58" descr="Image result for mit logo"/>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22960" y="2076459"/>
              <a:ext cx="1021316" cy="52821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0" descr="Image result for berkeley logo"/>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951133" y="4278299"/>
              <a:ext cx="3068888" cy="95902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75843" y="5150275"/>
              <a:ext cx="1038153" cy="1038153"/>
            </a:xfrm>
            <a:prstGeom prst="rect">
              <a:avLst/>
            </a:prstGeom>
          </p:spPr>
        </p:pic>
        <p:pic>
          <p:nvPicPr>
            <p:cNvPr id="53" name="Picture 62" descr="Image result for nagoya university logo"/>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027762" y="4260864"/>
              <a:ext cx="2560058" cy="56900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4" descr="Image result for university of alabama huntsville logo"/>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685775" y="3333662"/>
              <a:ext cx="2436388" cy="129281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6" descr="Image result for university of arizona logo"/>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67913" y="2866213"/>
              <a:ext cx="2352725" cy="55802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8" descr="Image result for university of delaware logo"/>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7104473" y="5323634"/>
              <a:ext cx="1820047" cy="76806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70" descr="Image result for university of bochum logo"/>
            <p:cNvPicPr>
              <a:picLocks noChangeAspect="1" noChangeArrowheads="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37433" y="5076494"/>
              <a:ext cx="2767566" cy="52961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p:cNvPicPr>
              <a:picLocks noChangeAspect="1"/>
            </p:cNvPicPr>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7591" y="4434198"/>
              <a:ext cx="2827441" cy="561365"/>
            </a:xfrm>
            <a:prstGeom prst="rect">
              <a:avLst/>
            </a:prstGeom>
          </p:spPr>
        </p:pic>
      </p:grpSp>
      <p:sp>
        <p:nvSpPr>
          <p:cNvPr id="2" name="Rectangle 1"/>
          <p:cNvSpPr/>
          <p:nvPr/>
        </p:nvSpPr>
        <p:spPr>
          <a:xfrm>
            <a:off x="207411" y="5961722"/>
            <a:ext cx="3667992" cy="535531"/>
          </a:xfrm>
          <a:prstGeom prst="rect">
            <a:avLst/>
          </a:prstGeom>
        </p:spPr>
        <p:txBody>
          <a:bodyPr wrap="none">
            <a:spAutoFit/>
          </a:bodyPr>
          <a:lstStyle/>
          <a:p>
            <a:pPr>
              <a:lnSpc>
                <a:spcPct val="90000"/>
              </a:lnSpc>
            </a:pPr>
            <a:r>
              <a:rPr lang="en-US" sz="3200" dirty="0">
                <a:hlinkClick r:id="rId28"/>
              </a:rPr>
              <a:t>imap.princeton.edu</a:t>
            </a:r>
            <a:endParaRPr lang="en-US" sz="3200" dirty="0"/>
          </a:p>
        </p:txBody>
      </p:sp>
      <p:pic>
        <p:nvPicPr>
          <p:cNvPr id="31" name="Picture 30">
            <a:extLst>
              <a:ext uri="{FF2B5EF4-FFF2-40B4-BE49-F238E27FC236}">
                <a16:creationId xmlns:a16="http://schemas.microsoft.com/office/drawing/2014/main" id="{02001A72-429E-461E-BA0B-C9B4CA60142A}"/>
              </a:ext>
            </a:extLst>
          </p:cNvPr>
          <p:cNvPicPr>
            <a:picLocks noChangeAspect="1"/>
          </p:cNvPicPr>
          <p:nvPr/>
        </p:nvPicPr>
        <p:blipFill rotWithShape="1">
          <a:blip r:embed="rId29"/>
          <a:srcRect l="35004" t="14587" r="35469" b="49060"/>
          <a:stretch/>
        </p:blipFill>
        <p:spPr>
          <a:xfrm>
            <a:off x="1247408" y="4683456"/>
            <a:ext cx="1318570" cy="1219200"/>
          </a:xfrm>
          <a:prstGeom prst="rect">
            <a:avLst/>
          </a:prstGeom>
        </p:spPr>
      </p:pic>
    </p:spTree>
    <p:extLst>
      <p:ext uri="{BB962C8B-B14F-4D97-AF65-F5344CB8AC3E}">
        <p14:creationId xmlns:p14="http://schemas.microsoft.com/office/powerpoint/2010/main" val="1912783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200" y="208865"/>
            <a:ext cx="6740045" cy="803443"/>
          </a:xfrm>
        </p:spPr>
        <p:txBody>
          <a:bodyPr>
            <a:normAutofit/>
          </a:bodyPr>
          <a:lstStyle/>
          <a:p>
            <a:r>
              <a:rPr lang="en-US" dirty="0"/>
              <a:t>Space Science Reviews (open access)</a:t>
            </a:r>
          </a:p>
        </p:txBody>
      </p:sp>
      <p:grpSp>
        <p:nvGrpSpPr>
          <p:cNvPr id="7" name="Group 6"/>
          <p:cNvGrpSpPr/>
          <p:nvPr/>
        </p:nvGrpSpPr>
        <p:grpSpPr>
          <a:xfrm>
            <a:off x="2250226" y="1343764"/>
            <a:ext cx="6273579" cy="4961614"/>
            <a:chOff x="1486894" y="1359667"/>
            <a:chExt cx="6273579" cy="4961614"/>
          </a:xfrm>
        </p:grpSpPr>
        <p:sp>
          <p:nvSpPr>
            <p:cNvPr id="6" name="Rectangle 5"/>
            <p:cNvSpPr/>
            <p:nvPr/>
          </p:nvSpPr>
          <p:spPr>
            <a:xfrm>
              <a:off x="1486894" y="1359667"/>
              <a:ext cx="6273579" cy="4961614"/>
            </a:xfrm>
            <a:prstGeom prst="rect">
              <a:avLst/>
            </a:prstGeom>
            <a:solidFill>
              <a:schemeClr val="accent1">
                <a:lumMod val="60000"/>
                <a:lumOff val="40000"/>
              </a:schemeClr>
            </a:solidFill>
            <a:ln w="12700" cmpd="sng"/>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1547302" y="1420231"/>
              <a:ext cx="6157512" cy="4856577"/>
            </a:xfrm>
            <a:prstGeom prst="rect">
              <a:avLst/>
            </a:prstGeom>
          </p:spPr>
        </p:pic>
      </p:grpSp>
      <p:pic>
        <p:nvPicPr>
          <p:cNvPr id="1026" name="Picture 2" descr="Space Science Revie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533" y="1913212"/>
            <a:ext cx="1457325" cy="2209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793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9C6D8-F36A-4F97-8CE8-D11843876695}"/>
              </a:ext>
            </a:extLst>
          </p:cNvPr>
          <p:cNvSpPr>
            <a:spLocks noGrp="1"/>
          </p:cNvSpPr>
          <p:nvPr>
            <p:ph type="title"/>
          </p:nvPr>
        </p:nvSpPr>
        <p:spPr/>
        <p:txBody>
          <a:bodyPr/>
          <a:lstStyle/>
          <a:p>
            <a:r>
              <a:rPr lang="en-US" dirty="0"/>
              <a:t>Backup</a:t>
            </a:r>
          </a:p>
        </p:txBody>
      </p:sp>
      <p:sp>
        <p:nvSpPr>
          <p:cNvPr id="3" name="Content Placeholder 2">
            <a:extLst>
              <a:ext uri="{FF2B5EF4-FFF2-40B4-BE49-F238E27FC236}">
                <a16:creationId xmlns:a16="http://schemas.microsoft.com/office/drawing/2014/main" id="{CA65B00B-3572-45FC-B66B-9EB6F51C40BE}"/>
              </a:ext>
            </a:extLst>
          </p:cNvPr>
          <p:cNvSpPr>
            <a:spLocks noGrp="1"/>
          </p:cNvSpPr>
          <p:nvPr>
            <p:ph sz="half" idx="1"/>
          </p:nvPr>
        </p:nvSpPr>
        <p:spPr/>
        <p:txBody>
          <a:bodyPr/>
          <a:lstStyle/>
          <a:p>
            <a:endParaRPr lang="en-US" dirty="0"/>
          </a:p>
        </p:txBody>
      </p:sp>
      <p:sp>
        <p:nvSpPr>
          <p:cNvPr id="4" name="Content Placeholder 3">
            <a:extLst>
              <a:ext uri="{FF2B5EF4-FFF2-40B4-BE49-F238E27FC236}">
                <a16:creationId xmlns:a16="http://schemas.microsoft.com/office/drawing/2014/main" id="{7E9BA1EA-B6EC-42AC-91F3-265E44695C77}"/>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11504743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31803" cy="6858000"/>
          </a:xfrm>
          <a:prstGeom prst="rect">
            <a:avLst/>
          </a:prstGeom>
        </p:spPr>
      </p:pic>
    </p:spTree>
    <p:extLst>
      <p:ext uri="{BB962C8B-B14F-4D97-AF65-F5344CB8AC3E}">
        <p14:creationId xmlns:p14="http://schemas.microsoft.com/office/powerpoint/2010/main" val="601661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10">
            <a:extLst>
              <a:ext uri="{FF2B5EF4-FFF2-40B4-BE49-F238E27FC236}">
                <a16:creationId xmlns:a16="http://schemas.microsoft.com/office/drawing/2014/main" id="{669AEDA5-158A-5042-8F13-0C0D5C63A5ED}"/>
              </a:ext>
            </a:extLst>
          </p:cNvPr>
          <p:cNvSpPr txBox="1">
            <a:spLocks noChangeArrowheads="1"/>
          </p:cNvSpPr>
          <p:nvPr/>
        </p:nvSpPr>
        <p:spPr bwMode="auto">
          <a:xfrm>
            <a:off x="5394224" y="1519764"/>
            <a:ext cx="3635955"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dirty="0"/>
              <a:t>ST tail continuously present</a:t>
            </a:r>
          </a:p>
          <a:p>
            <a:pPr>
              <a:spcBef>
                <a:spcPct val="50000"/>
              </a:spcBef>
            </a:pPr>
            <a:r>
              <a:rPr lang="en-US" altLang="en-US" dirty="0">
                <a:sym typeface="Wingdings" pitchFamily="2" charset="2"/>
              </a:rPr>
              <a:t>ST tail comprises material from many sources that vary in time &amp; space </a:t>
            </a:r>
            <a:endParaRPr lang="en-US" altLang="en-US" dirty="0"/>
          </a:p>
        </p:txBody>
      </p:sp>
      <p:sp>
        <p:nvSpPr>
          <p:cNvPr id="18" name="Text Box 10">
            <a:extLst>
              <a:ext uri="{FF2B5EF4-FFF2-40B4-BE49-F238E27FC236}">
                <a16:creationId xmlns:a16="http://schemas.microsoft.com/office/drawing/2014/main" id="{E2D04511-640A-B942-92E9-E27483A84192}"/>
              </a:ext>
            </a:extLst>
          </p:cNvPr>
          <p:cNvSpPr txBox="1">
            <a:spLocks noChangeArrowheads="1"/>
          </p:cNvSpPr>
          <p:nvPr/>
        </p:nvSpPr>
        <p:spPr bwMode="auto">
          <a:xfrm>
            <a:off x="361155" y="4783667"/>
            <a:ext cx="866902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b="1" dirty="0">
                <a:solidFill>
                  <a:srgbClr val="FF0000"/>
                </a:solidFill>
                <a:latin typeface="Helvetica" pitchFamily="2" charset="0"/>
              </a:rPr>
              <a:t>What are the major constituents of the ST tail, how are they accelerated, how do they vary in time and space, and how do they affect shock acceleration of high-energy SEPs</a:t>
            </a:r>
            <a:r>
              <a:rPr lang="en-US" altLang="en-US" b="1" dirty="0">
                <a:solidFill>
                  <a:srgbClr val="FF0000"/>
                </a:solidFill>
              </a:rPr>
              <a:t>?</a:t>
            </a:r>
          </a:p>
        </p:txBody>
      </p:sp>
      <p:sp>
        <p:nvSpPr>
          <p:cNvPr id="19" name="Title 1">
            <a:extLst>
              <a:ext uri="{FF2B5EF4-FFF2-40B4-BE49-F238E27FC236}">
                <a16:creationId xmlns:a16="http://schemas.microsoft.com/office/drawing/2014/main" id="{91E20684-B6D0-9645-ABCF-2FCB42930C61}"/>
              </a:ext>
            </a:extLst>
          </p:cNvPr>
          <p:cNvSpPr txBox="1">
            <a:spLocks/>
          </p:cNvSpPr>
          <p:nvPr/>
        </p:nvSpPr>
        <p:spPr>
          <a:xfrm>
            <a:off x="241200" y="208865"/>
            <a:ext cx="6740045" cy="803443"/>
          </a:xfrm>
          <a:prstGeom prst="rect">
            <a:avLst/>
          </a:prstGeom>
        </p:spPr>
        <p:txBody>
          <a:bodyPr vert="horz" lIns="91440" tIns="45720" rIns="91440" bIns="45720" rtlCol="0" anchor="ctr" anchorCtr="0">
            <a:normAutofit/>
          </a:bodyPr>
          <a:lstStyle>
            <a:lvl1pPr algn="l" defTabSz="457200" rtl="0" eaLnBrk="1" latinLnBrk="0" hangingPunct="1">
              <a:lnSpc>
                <a:spcPct val="90000"/>
              </a:lnSpc>
              <a:spcBef>
                <a:spcPct val="0"/>
              </a:spcBef>
              <a:buNone/>
              <a:defRPr sz="2800" b="1" i="0" u="none" kern="1200">
                <a:solidFill>
                  <a:schemeClr val="bg1"/>
                </a:solidFill>
                <a:effectLst>
                  <a:outerShdw blurRad="38100" dist="38100" dir="2700000" algn="tl">
                    <a:srgbClr val="000000">
                      <a:alpha val="43137"/>
                    </a:srgbClr>
                  </a:outerShdw>
                </a:effectLst>
                <a:latin typeface="Arial"/>
                <a:ea typeface="+mj-ea"/>
                <a:cs typeface="Arial"/>
              </a:defRPr>
            </a:lvl1pPr>
          </a:lstStyle>
          <a:p>
            <a:r>
              <a:rPr lang="en-US" altLang="en-US" dirty="0"/>
              <a:t>Origin of </a:t>
            </a:r>
            <a:r>
              <a:rPr lang="en-US" altLang="en-US" dirty="0" err="1"/>
              <a:t>Suprathermal</a:t>
            </a:r>
            <a:r>
              <a:rPr lang="en-US" altLang="en-US" dirty="0"/>
              <a:t> Ions</a:t>
            </a:r>
            <a:endParaRPr lang="en-US" dirty="0"/>
          </a:p>
        </p:txBody>
      </p:sp>
      <p:pic>
        <p:nvPicPr>
          <p:cNvPr id="20" name="Picture 19" descr="Description: IMAP fig_aug6_2011.pdf">
            <a:extLst>
              <a:ext uri="{FF2B5EF4-FFF2-40B4-BE49-F238E27FC236}">
                <a16:creationId xmlns:a16="http://schemas.microsoft.com/office/drawing/2014/main" id="{21489AC8-5DAF-EA4E-AA2E-AF89FB6D73E2}"/>
              </a:ext>
            </a:extLst>
          </p:cNvPr>
          <p:cNvPicPr/>
          <p:nvPr/>
        </p:nvPicPr>
        <p:blipFill>
          <a:blip r:embed="rId2">
            <a:extLst>
              <a:ext uri="{28A0092B-C50C-407E-A947-70E740481C1C}">
                <a14:useLocalDpi xmlns:a14="http://schemas.microsoft.com/office/drawing/2010/main" val="0"/>
              </a:ext>
            </a:extLst>
          </a:blip>
          <a:srcRect l="13963" t="13298" r="13934" b="10938"/>
          <a:stretch>
            <a:fillRect/>
          </a:stretch>
        </p:blipFill>
        <p:spPr bwMode="auto">
          <a:xfrm>
            <a:off x="887530" y="1407854"/>
            <a:ext cx="4468593" cy="3375813"/>
          </a:xfrm>
          <a:prstGeom prst="rect">
            <a:avLst/>
          </a:prstGeom>
          <a:solidFill>
            <a:schemeClr val="bg1"/>
          </a:solidFill>
          <a:ln>
            <a:noFill/>
          </a:ln>
        </p:spPr>
      </p:pic>
      <p:sp>
        <p:nvSpPr>
          <p:cNvPr id="21" name="TextBox 20">
            <a:extLst>
              <a:ext uri="{FF2B5EF4-FFF2-40B4-BE49-F238E27FC236}">
                <a16:creationId xmlns:a16="http://schemas.microsoft.com/office/drawing/2014/main" id="{B0FF3F3F-F5C1-C447-B9A9-EE49C9A9E5F3}"/>
              </a:ext>
            </a:extLst>
          </p:cNvPr>
          <p:cNvSpPr txBox="1"/>
          <p:nvPr/>
        </p:nvSpPr>
        <p:spPr>
          <a:xfrm rot="16200000">
            <a:off x="-930002" y="2674034"/>
            <a:ext cx="2988734" cy="646331"/>
          </a:xfrm>
          <a:prstGeom prst="rect">
            <a:avLst/>
          </a:prstGeom>
          <a:solidFill>
            <a:srgbClr val="FFFFFF"/>
          </a:solidFill>
        </p:spPr>
        <p:txBody>
          <a:bodyPr wrap="square" rtlCol="0">
            <a:spAutoFit/>
          </a:bodyPr>
          <a:lstStyle/>
          <a:p>
            <a:r>
              <a:rPr lang="en-US" sz="1200" dirty="0"/>
              <a:t>G. </a:t>
            </a:r>
            <a:r>
              <a:rPr lang="en-US" sz="1200" dirty="0" err="1"/>
              <a:t>Gloeckler</a:t>
            </a:r>
            <a:r>
              <a:rPr lang="en-US" sz="1200" dirty="0"/>
              <a:t>, et al.,  Proceedings of the 10th Annual International Astrophysics Conference 2012 </a:t>
            </a:r>
          </a:p>
        </p:txBody>
      </p:sp>
    </p:spTree>
    <p:extLst>
      <p:ext uri="{BB962C8B-B14F-4D97-AF65-F5344CB8AC3E}">
        <p14:creationId xmlns:p14="http://schemas.microsoft.com/office/powerpoint/2010/main" val="286230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9C182E0-F0D1-6C47-86A2-5A301172594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987799" y="1455206"/>
            <a:ext cx="4865349" cy="2824693"/>
          </a:xfrm>
          <a:prstGeom prst="rect">
            <a:avLst/>
          </a:prstGeom>
          <a:noFill/>
          <a:ln>
            <a:noFill/>
          </a:ln>
        </p:spPr>
      </p:pic>
      <p:pic>
        <p:nvPicPr>
          <p:cNvPr id="10" name="Picture 9" descr="ACE_O_Fluence.png">
            <a:extLst>
              <a:ext uri="{FF2B5EF4-FFF2-40B4-BE49-F238E27FC236}">
                <a16:creationId xmlns:a16="http://schemas.microsoft.com/office/drawing/2014/main" id="{515BFB3A-D5FA-5A42-857F-BE1EC206C0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851" y="1350435"/>
            <a:ext cx="3485282" cy="4343400"/>
          </a:xfrm>
          <a:prstGeom prst="rect">
            <a:avLst/>
          </a:prstGeom>
        </p:spPr>
      </p:pic>
      <p:sp>
        <p:nvSpPr>
          <p:cNvPr id="11" name="TextBox 10">
            <a:extLst>
              <a:ext uri="{FF2B5EF4-FFF2-40B4-BE49-F238E27FC236}">
                <a16:creationId xmlns:a16="http://schemas.microsoft.com/office/drawing/2014/main" id="{9A150AB0-450E-9D4A-8445-3A9F9C72ADDC}"/>
              </a:ext>
            </a:extLst>
          </p:cNvPr>
          <p:cNvSpPr txBox="1"/>
          <p:nvPr/>
        </p:nvSpPr>
        <p:spPr>
          <a:xfrm>
            <a:off x="347132" y="5820159"/>
            <a:ext cx="3640668" cy="577081"/>
          </a:xfrm>
          <a:prstGeom prst="rect">
            <a:avLst/>
          </a:prstGeom>
          <a:noFill/>
        </p:spPr>
        <p:txBody>
          <a:bodyPr wrap="square" rtlCol="0">
            <a:spAutoFit/>
          </a:bodyPr>
          <a:lstStyle/>
          <a:p>
            <a:r>
              <a:rPr lang="en-US" sz="1050" dirty="0" err="1"/>
              <a:t>Mewaldt</a:t>
            </a:r>
            <a:r>
              <a:rPr lang="en-US" sz="1050" dirty="0"/>
              <a:t>, R.A.; et al. (2001). "Long-term </a:t>
            </a:r>
            <a:r>
              <a:rPr lang="en-US" sz="1050" dirty="0" err="1"/>
              <a:t>fluences</a:t>
            </a:r>
            <a:r>
              <a:rPr lang="en-US" sz="1050" dirty="0"/>
              <a:t> of energetic particles in the heliosphere". </a:t>
            </a:r>
            <a:r>
              <a:rPr lang="en-US" sz="1050" i="1" dirty="0"/>
              <a:t>AIP Conf. Proc</a:t>
            </a:r>
            <a:r>
              <a:rPr lang="en-US" sz="1050" dirty="0"/>
              <a:t>. </a:t>
            </a:r>
            <a:r>
              <a:rPr lang="en-US" sz="1050" b="1" dirty="0"/>
              <a:t>86</a:t>
            </a:r>
            <a:r>
              <a:rPr lang="en-US" sz="1050" dirty="0"/>
              <a:t>: 165. </a:t>
            </a:r>
          </a:p>
        </p:txBody>
      </p:sp>
      <p:sp>
        <p:nvSpPr>
          <p:cNvPr id="12" name="TextBox 11">
            <a:extLst>
              <a:ext uri="{FF2B5EF4-FFF2-40B4-BE49-F238E27FC236}">
                <a16:creationId xmlns:a16="http://schemas.microsoft.com/office/drawing/2014/main" id="{D9450844-09FF-2443-8D42-0DBEFF4BABA6}"/>
              </a:ext>
            </a:extLst>
          </p:cNvPr>
          <p:cNvSpPr txBox="1"/>
          <p:nvPr/>
        </p:nvSpPr>
        <p:spPr>
          <a:xfrm>
            <a:off x="3987799" y="4723859"/>
            <a:ext cx="4865349" cy="1569660"/>
          </a:xfrm>
          <a:prstGeom prst="rect">
            <a:avLst/>
          </a:prstGeom>
          <a:noFill/>
        </p:spPr>
        <p:txBody>
          <a:bodyPr wrap="square" rtlCol="0">
            <a:spAutoFit/>
          </a:bodyPr>
          <a:lstStyle/>
          <a:p>
            <a:r>
              <a:rPr lang="en-GB" sz="1600" b="1" dirty="0"/>
              <a:t>Time variability at 1 AU critical</a:t>
            </a:r>
          </a:p>
          <a:p>
            <a:endParaRPr lang="en-GB" sz="1600" dirty="0"/>
          </a:p>
          <a:p>
            <a:r>
              <a:rPr lang="en-GB" sz="1600" dirty="0"/>
              <a:t>Suprathermal particles injected at the Sun and in interplanetary shock events stay relatively close to their field lines, providing seed populations that vary by orders of magnitude in space and time </a:t>
            </a:r>
            <a:endParaRPr lang="en-US" sz="1600" dirty="0"/>
          </a:p>
        </p:txBody>
      </p:sp>
      <p:sp>
        <p:nvSpPr>
          <p:cNvPr id="13" name="TextBox 12">
            <a:extLst>
              <a:ext uri="{FF2B5EF4-FFF2-40B4-BE49-F238E27FC236}">
                <a16:creationId xmlns:a16="http://schemas.microsoft.com/office/drawing/2014/main" id="{EF18C7F5-96D4-EC49-9704-7EA6F7455088}"/>
              </a:ext>
            </a:extLst>
          </p:cNvPr>
          <p:cNvSpPr txBox="1"/>
          <p:nvPr/>
        </p:nvSpPr>
        <p:spPr>
          <a:xfrm>
            <a:off x="5054600" y="4189251"/>
            <a:ext cx="4010214" cy="430887"/>
          </a:xfrm>
          <a:prstGeom prst="rect">
            <a:avLst/>
          </a:prstGeom>
          <a:noFill/>
        </p:spPr>
        <p:txBody>
          <a:bodyPr wrap="square" rtlCol="0">
            <a:spAutoFit/>
          </a:bodyPr>
          <a:lstStyle/>
          <a:p>
            <a:r>
              <a:rPr lang="en-GB" sz="1100" dirty="0"/>
              <a:t>Mason G M, et al., 1999 3He Enhancements in Large Solar Energetic Particle Events </a:t>
            </a:r>
            <a:r>
              <a:rPr lang="en-GB" sz="1100" i="1" dirty="0" err="1"/>
              <a:t>ApJ</a:t>
            </a:r>
            <a:r>
              <a:rPr lang="en-GB" sz="1100" dirty="0"/>
              <a:t> </a:t>
            </a:r>
            <a:r>
              <a:rPr lang="en-GB" sz="1100" b="1" i="1" dirty="0"/>
              <a:t>525</a:t>
            </a:r>
            <a:r>
              <a:rPr lang="en-GB" sz="1100" dirty="0"/>
              <a:t> L133 doi:10.1086/312349</a:t>
            </a:r>
            <a:r>
              <a:rPr lang="en-US" sz="1100" dirty="0"/>
              <a:t> </a:t>
            </a:r>
          </a:p>
        </p:txBody>
      </p:sp>
      <p:sp>
        <p:nvSpPr>
          <p:cNvPr id="14" name="Title 1">
            <a:extLst>
              <a:ext uri="{FF2B5EF4-FFF2-40B4-BE49-F238E27FC236}">
                <a16:creationId xmlns:a16="http://schemas.microsoft.com/office/drawing/2014/main" id="{EEEBD169-0091-F042-B8C6-17F71A33384C}"/>
              </a:ext>
            </a:extLst>
          </p:cNvPr>
          <p:cNvSpPr txBox="1">
            <a:spLocks/>
          </p:cNvSpPr>
          <p:nvPr/>
        </p:nvSpPr>
        <p:spPr>
          <a:xfrm>
            <a:off x="241200" y="208865"/>
            <a:ext cx="6740045" cy="803443"/>
          </a:xfrm>
          <a:prstGeom prst="rect">
            <a:avLst/>
          </a:prstGeom>
        </p:spPr>
        <p:txBody>
          <a:bodyPr vert="horz" lIns="91440" tIns="45720" rIns="91440" bIns="45720" rtlCol="0" anchor="ctr" anchorCtr="0">
            <a:normAutofit/>
          </a:bodyPr>
          <a:lstStyle>
            <a:lvl1pPr algn="l" defTabSz="457200" rtl="0" eaLnBrk="1" latinLnBrk="0" hangingPunct="1">
              <a:lnSpc>
                <a:spcPct val="90000"/>
              </a:lnSpc>
              <a:spcBef>
                <a:spcPct val="0"/>
              </a:spcBef>
              <a:buNone/>
              <a:defRPr sz="2800" b="1" i="0" u="none" kern="1200">
                <a:solidFill>
                  <a:schemeClr val="bg1"/>
                </a:solidFill>
                <a:effectLst>
                  <a:outerShdw blurRad="38100" dist="38100" dir="2700000" algn="tl">
                    <a:srgbClr val="000000">
                      <a:alpha val="43137"/>
                    </a:srgbClr>
                  </a:outerShdw>
                </a:effectLst>
                <a:latin typeface="Arial"/>
                <a:ea typeface="+mj-ea"/>
                <a:cs typeface="Arial"/>
              </a:defRPr>
            </a:lvl1pPr>
          </a:lstStyle>
          <a:p>
            <a:r>
              <a:rPr lang="en-US" altLang="en-US" dirty="0" err="1"/>
              <a:t>Suprathermal</a:t>
            </a:r>
            <a:r>
              <a:rPr lang="en-US" altLang="en-US" dirty="0"/>
              <a:t> Particles</a:t>
            </a:r>
            <a:endParaRPr lang="en-US" dirty="0"/>
          </a:p>
        </p:txBody>
      </p:sp>
    </p:spTree>
    <p:extLst>
      <p:ext uri="{BB962C8B-B14F-4D97-AF65-F5344CB8AC3E}">
        <p14:creationId xmlns:p14="http://schemas.microsoft.com/office/powerpoint/2010/main" val="908602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sepica_qstates.tiff" descr="/Volumes/1Tb Drive/Work in Progress/2011 Meetings/Decadal Survey/sepica_qstates.tiff">
            <a:extLst>
              <a:ext uri="{FF2B5EF4-FFF2-40B4-BE49-F238E27FC236}">
                <a16:creationId xmlns:a16="http://schemas.microsoft.com/office/drawing/2014/main" id="{F293E815-87EC-8448-AEC8-5CCC37D0C4B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9683" y="1223738"/>
            <a:ext cx="6734977" cy="3456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0">
            <a:extLst>
              <a:ext uri="{FF2B5EF4-FFF2-40B4-BE49-F238E27FC236}">
                <a16:creationId xmlns:a16="http://schemas.microsoft.com/office/drawing/2014/main" id="{F2DF0731-824F-4F4D-9664-4930F23F2765}"/>
              </a:ext>
            </a:extLst>
          </p:cNvPr>
          <p:cNvSpPr txBox="1">
            <a:spLocks noChangeArrowheads="1"/>
          </p:cNvSpPr>
          <p:nvPr/>
        </p:nvSpPr>
        <p:spPr bwMode="auto">
          <a:xfrm>
            <a:off x="222079" y="4680091"/>
            <a:ext cx="3967783"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2000" dirty="0"/>
              <a:t>Increase from low values in large shock-associated SEPs to high values in the 3He-rich SEPs – clues about origin and acceleration</a:t>
            </a:r>
          </a:p>
        </p:txBody>
      </p:sp>
      <p:sp>
        <p:nvSpPr>
          <p:cNvPr id="16" name="Rectangle 15">
            <a:extLst>
              <a:ext uri="{FF2B5EF4-FFF2-40B4-BE49-F238E27FC236}">
                <a16:creationId xmlns:a16="http://schemas.microsoft.com/office/drawing/2014/main" id="{79BCFA8F-EA83-3345-9E01-69051BAA69D7}"/>
              </a:ext>
            </a:extLst>
          </p:cNvPr>
          <p:cNvSpPr>
            <a:spLocks noChangeArrowheads="1"/>
          </p:cNvSpPr>
          <p:nvPr/>
        </p:nvSpPr>
        <p:spPr bwMode="auto">
          <a:xfrm>
            <a:off x="4493411" y="4833979"/>
            <a:ext cx="465058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dirty="0">
                <a:solidFill>
                  <a:srgbClr val="FF0000"/>
                </a:solidFill>
                <a:latin typeface="Helvetica" pitchFamily="2" charset="0"/>
              </a:rPr>
              <a:t>But Ne/O also increases with Fe Q-states --- Difficult to reconcile with M/Q- dependent processes since Ne is fully stripped?</a:t>
            </a:r>
            <a:endParaRPr lang="en-US" altLang="en-US" sz="2000" b="1" dirty="0">
              <a:solidFill>
                <a:srgbClr val="FF0000"/>
              </a:solidFill>
            </a:endParaRPr>
          </a:p>
        </p:txBody>
      </p:sp>
      <p:sp>
        <p:nvSpPr>
          <p:cNvPr id="17" name="Title 1">
            <a:extLst>
              <a:ext uri="{FF2B5EF4-FFF2-40B4-BE49-F238E27FC236}">
                <a16:creationId xmlns:a16="http://schemas.microsoft.com/office/drawing/2014/main" id="{7F258BB4-DC4F-0D4B-846F-2C2276C7C141}"/>
              </a:ext>
            </a:extLst>
          </p:cNvPr>
          <p:cNvSpPr txBox="1">
            <a:spLocks/>
          </p:cNvSpPr>
          <p:nvPr/>
        </p:nvSpPr>
        <p:spPr>
          <a:xfrm>
            <a:off x="203101" y="170765"/>
            <a:ext cx="6813088" cy="8034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rPr>
              <a:t>Ionic Charge States</a:t>
            </a:r>
          </a:p>
        </p:txBody>
      </p:sp>
    </p:spTree>
    <p:extLst>
      <p:ext uri="{BB962C8B-B14F-4D97-AF65-F5344CB8AC3E}">
        <p14:creationId xmlns:p14="http://schemas.microsoft.com/office/powerpoint/2010/main" val="923500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A007249_MihirAGU.jpg" descr="/Volumes/1Tb Drive/Work in Progress/2011 Meetings/Decadal Survey/TA007249_MihirAGU.jpg">
            <a:extLst>
              <a:ext uri="{FF2B5EF4-FFF2-40B4-BE49-F238E27FC236}">
                <a16:creationId xmlns:a16="http://schemas.microsoft.com/office/drawing/2014/main" id="{D0D302D1-87B0-0748-9486-26F71F7F2C8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0399" y="1344614"/>
            <a:ext cx="3246078" cy="3186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22">
            <a:extLst>
              <a:ext uri="{FF2B5EF4-FFF2-40B4-BE49-F238E27FC236}">
                <a16:creationId xmlns:a16="http://schemas.microsoft.com/office/drawing/2014/main" id="{9F9AE336-8772-8346-B969-9D328AD33B2E}"/>
              </a:ext>
            </a:extLst>
          </p:cNvPr>
          <p:cNvGrpSpPr>
            <a:grpSpLocks/>
          </p:cNvGrpSpPr>
          <p:nvPr/>
        </p:nvGrpSpPr>
        <p:grpSpPr bwMode="auto">
          <a:xfrm>
            <a:off x="5637309" y="1278122"/>
            <a:ext cx="3127357" cy="3724436"/>
            <a:chOff x="5509507" y="1190625"/>
            <a:chExt cx="3974896" cy="5711560"/>
          </a:xfrm>
        </p:grpSpPr>
        <p:pic>
          <p:nvPicPr>
            <p:cNvPr id="5" name="Picture 4">
              <a:extLst>
                <a:ext uri="{FF2B5EF4-FFF2-40B4-BE49-F238E27FC236}">
                  <a16:creationId xmlns:a16="http://schemas.microsoft.com/office/drawing/2014/main" id="{7BCE9A9F-E981-DB4F-ACE1-51CBB3174D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0476" t="439" r="360" b="4388"/>
            <a:stretch>
              <a:fillRect/>
            </a:stretch>
          </p:blipFill>
          <p:spPr bwMode="auto">
            <a:xfrm>
              <a:off x="5892946" y="1190625"/>
              <a:ext cx="3251054" cy="517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90F1D5EA-C90D-EB4C-BCA6-5546083F7CCC}"/>
                </a:ext>
              </a:extLst>
            </p:cNvPr>
            <p:cNvSpPr>
              <a:spLocks noChangeArrowheads="1"/>
            </p:cNvSpPr>
            <p:nvPr/>
          </p:nvSpPr>
          <p:spPr bwMode="auto">
            <a:xfrm>
              <a:off x="6972066" y="1673691"/>
              <a:ext cx="1637703" cy="3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i="1" dirty="0"/>
                <a:t>Kahler (2001)</a:t>
              </a:r>
            </a:p>
          </p:txBody>
        </p:sp>
        <p:pic>
          <p:nvPicPr>
            <p:cNvPr id="7" name="Picture 4">
              <a:extLst>
                <a:ext uri="{FF2B5EF4-FFF2-40B4-BE49-F238E27FC236}">
                  <a16:creationId xmlns:a16="http://schemas.microsoft.com/office/drawing/2014/main" id="{0954223A-8EC9-5A43-8463-EF9105BE4B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82" t="439" r="87971" b="9653"/>
            <a:stretch>
              <a:fillRect/>
            </a:stretch>
          </p:blipFill>
          <p:spPr bwMode="auto">
            <a:xfrm>
              <a:off x="5509507" y="1190625"/>
              <a:ext cx="723843" cy="4887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9">
              <a:extLst>
                <a:ext uri="{FF2B5EF4-FFF2-40B4-BE49-F238E27FC236}">
                  <a16:creationId xmlns:a16="http://schemas.microsoft.com/office/drawing/2014/main" id="{3FE29592-D839-644D-90CA-BE800F67B8C2}"/>
                </a:ext>
              </a:extLst>
            </p:cNvPr>
            <p:cNvSpPr txBox="1">
              <a:spLocks noChangeArrowheads="1"/>
            </p:cNvSpPr>
            <p:nvPr/>
          </p:nvSpPr>
          <p:spPr bwMode="auto">
            <a:xfrm>
              <a:off x="6233350" y="6335801"/>
              <a:ext cx="3251053" cy="56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t>CME speed (km/s)</a:t>
              </a:r>
            </a:p>
          </p:txBody>
        </p:sp>
      </p:grpSp>
      <p:sp>
        <p:nvSpPr>
          <p:cNvPr id="9" name="Text Box 10">
            <a:extLst>
              <a:ext uri="{FF2B5EF4-FFF2-40B4-BE49-F238E27FC236}">
                <a16:creationId xmlns:a16="http://schemas.microsoft.com/office/drawing/2014/main" id="{C27164BD-F5A7-9F42-8116-318F3C359F8D}"/>
              </a:ext>
            </a:extLst>
          </p:cNvPr>
          <p:cNvSpPr txBox="1">
            <a:spLocks noChangeArrowheads="1"/>
          </p:cNvSpPr>
          <p:nvPr/>
        </p:nvSpPr>
        <p:spPr bwMode="auto">
          <a:xfrm>
            <a:off x="139034" y="4666827"/>
            <a:ext cx="5232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2000" dirty="0"/>
              <a:t>~10% of CME energy is spent in accelerating SEPs</a:t>
            </a:r>
          </a:p>
        </p:txBody>
      </p:sp>
      <p:sp>
        <p:nvSpPr>
          <p:cNvPr id="10" name="Text Box 10">
            <a:extLst>
              <a:ext uri="{FF2B5EF4-FFF2-40B4-BE49-F238E27FC236}">
                <a16:creationId xmlns:a16="http://schemas.microsoft.com/office/drawing/2014/main" id="{E5F1CD72-8139-7242-94E1-46985A1AE676}"/>
              </a:ext>
            </a:extLst>
          </p:cNvPr>
          <p:cNvSpPr txBox="1">
            <a:spLocks noChangeArrowheads="1"/>
          </p:cNvSpPr>
          <p:nvPr/>
        </p:nvSpPr>
        <p:spPr bwMode="auto">
          <a:xfrm>
            <a:off x="5144166" y="4944769"/>
            <a:ext cx="3860800" cy="70788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2000" dirty="0">
                <a:solidFill>
                  <a:srgbClr val="000000"/>
                </a:solidFill>
              </a:rPr>
              <a:t>Particle intensities  correlate with CME speed </a:t>
            </a:r>
          </a:p>
        </p:txBody>
      </p:sp>
      <p:sp>
        <p:nvSpPr>
          <p:cNvPr id="11" name="Text Box 9">
            <a:extLst>
              <a:ext uri="{FF2B5EF4-FFF2-40B4-BE49-F238E27FC236}">
                <a16:creationId xmlns:a16="http://schemas.microsoft.com/office/drawing/2014/main" id="{66542D7D-2004-DD41-8F6B-E66FCD74E8D3}"/>
              </a:ext>
            </a:extLst>
          </p:cNvPr>
          <p:cNvSpPr txBox="1">
            <a:spLocks noChangeArrowheads="1"/>
          </p:cNvSpPr>
          <p:nvPr/>
        </p:nvSpPr>
        <p:spPr bwMode="auto">
          <a:xfrm>
            <a:off x="25017" y="5579878"/>
            <a:ext cx="8979949"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b="1" dirty="0">
                <a:solidFill>
                  <a:srgbClr val="FF0000"/>
                </a:solidFill>
              </a:rPr>
              <a:t>What causes variations in acceleration efficiency &amp; in SEP intensities?</a:t>
            </a:r>
          </a:p>
        </p:txBody>
      </p:sp>
      <p:sp>
        <p:nvSpPr>
          <p:cNvPr id="12" name="Title 1">
            <a:extLst>
              <a:ext uri="{FF2B5EF4-FFF2-40B4-BE49-F238E27FC236}">
                <a16:creationId xmlns:a16="http://schemas.microsoft.com/office/drawing/2014/main" id="{C4F75971-7F43-0B46-B652-435F696478D4}"/>
              </a:ext>
            </a:extLst>
          </p:cNvPr>
          <p:cNvSpPr txBox="1">
            <a:spLocks/>
          </p:cNvSpPr>
          <p:nvPr/>
        </p:nvSpPr>
        <p:spPr>
          <a:xfrm>
            <a:off x="203101" y="170765"/>
            <a:ext cx="6813088" cy="8034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rPr>
              <a:t>SEP Acceleration</a:t>
            </a:r>
          </a:p>
        </p:txBody>
      </p:sp>
      <p:sp>
        <p:nvSpPr>
          <p:cNvPr id="14" name="Rectangle 5">
            <a:extLst>
              <a:ext uri="{FF2B5EF4-FFF2-40B4-BE49-F238E27FC236}">
                <a16:creationId xmlns:a16="http://schemas.microsoft.com/office/drawing/2014/main" id="{1225463F-060B-4745-BA97-0489A1F5E28D}"/>
              </a:ext>
            </a:extLst>
          </p:cNvPr>
          <p:cNvSpPr>
            <a:spLocks noChangeArrowheads="1"/>
          </p:cNvSpPr>
          <p:nvPr/>
        </p:nvSpPr>
        <p:spPr bwMode="auto">
          <a:xfrm>
            <a:off x="1212755" y="1579556"/>
            <a:ext cx="15621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i="1" dirty="0" err="1"/>
              <a:t>Mewaldt</a:t>
            </a:r>
            <a:r>
              <a:rPr lang="en-US" altLang="en-US" sz="1800" i="1" dirty="0"/>
              <a:t> et al., (2006) </a:t>
            </a:r>
          </a:p>
        </p:txBody>
      </p:sp>
    </p:spTree>
    <p:extLst>
      <p:ext uri="{BB962C8B-B14F-4D97-AF65-F5344CB8AC3E}">
        <p14:creationId xmlns:p14="http://schemas.microsoft.com/office/powerpoint/2010/main" val="32012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781F05F-A581-0A47-94CB-C69A4A66C475}"/>
              </a:ext>
            </a:extLst>
          </p:cNvPr>
          <p:cNvSpPr txBox="1">
            <a:spLocks/>
          </p:cNvSpPr>
          <p:nvPr/>
        </p:nvSpPr>
        <p:spPr>
          <a:xfrm>
            <a:off x="241200" y="208865"/>
            <a:ext cx="6740045" cy="803443"/>
          </a:xfrm>
          <a:prstGeom prst="rect">
            <a:avLst/>
          </a:prstGeom>
        </p:spPr>
        <p:txBody>
          <a:bodyPr vert="horz" lIns="91440" tIns="45720" rIns="91440" bIns="45720" rtlCol="0" anchor="ctr" anchorCtr="0">
            <a:normAutofit/>
          </a:bodyPr>
          <a:lstStyle>
            <a:lvl1pPr algn="l" defTabSz="457200" rtl="0" eaLnBrk="1" latinLnBrk="0" hangingPunct="1">
              <a:lnSpc>
                <a:spcPct val="90000"/>
              </a:lnSpc>
              <a:spcBef>
                <a:spcPct val="0"/>
              </a:spcBef>
              <a:buNone/>
              <a:defRPr sz="2800" b="1" i="0" u="none" kern="1200">
                <a:solidFill>
                  <a:schemeClr val="bg1"/>
                </a:solidFill>
                <a:effectLst>
                  <a:outerShdw blurRad="38100" dist="38100" dir="2700000" algn="tl">
                    <a:srgbClr val="000000">
                      <a:alpha val="43137"/>
                    </a:srgbClr>
                  </a:outerShdw>
                </a:effectLst>
                <a:latin typeface="Arial"/>
                <a:ea typeface="+mj-ea"/>
                <a:cs typeface="Arial"/>
              </a:defRPr>
            </a:lvl1pPr>
          </a:lstStyle>
          <a:p>
            <a:r>
              <a:rPr lang="en-US" altLang="en-US" dirty="0"/>
              <a:t>Transport and Anisotropies</a:t>
            </a:r>
            <a:endParaRPr lang="en-US" dirty="0"/>
          </a:p>
        </p:txBody>
      </p:sp>
      <p:pic>
        <p:nvPicPr>
          <p:cNvPr id="4" name="Picture 4">
            <a:extLst>
              <a:ext uri="{FF2B5EF4-FFF2-40B4-BE49-F238E27FC236}">
                <a16:creationId xmlns:a16="http://schemas.microsoft.com/office/drawing/2014/main" id="{32A7773F-81BE-C641-8B90-AF4C02BE40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69345" y="1548302"/>
            <a:ext cx="6311900" cy="4293698"/>
          </a:xfrm>
          <a:prstGeom prst="rect">
            <a:avLst/>
          </a:prstGeom>
          <a:noFill/>
        </p:spPr>
      </p:pic>
      <p:sp>
        <p:nvSpPr>
          <p:cNvPr id="5" name="TextBox 3">
            <a:extLst>
              <a:ext uri="{FF2B5EF4-FFF2-40B4-BE49-F238E27FC236}">
                <a16:creationId xmlns:a16="http://schemas.microsoft.com/office/drawing/2014/main" id="{3CE7E6F7-6201-6949-BD9B-DB9829D8036D}"/>
              </a:ext>
            </a:extLst>
          </p:cNvPr>
          <p:cNvSpPr txBox="1">
            <a:spLocks noChangeArrowheads="1"/>
          </p:cNvSpPr>
          <p:nvPr/>
        </p:nvSpPr>
        <p:spPr bwMode="auto">
          <a:xfrm>
            <a:off x="1050591" y="5842000"/>
            <a:ext cx="59306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Narrow" panose="020B0604020202020204" pitchFamily="34" charset="0"/>
              </a:defRPr>
            </a:lvl1pPr>
            <a:lvl2pPr marL="742950" indent="-285750" eaLnBrk="0" hangingPunct="0">
              <a:defRPr>
                <a:solidFill>
                  <a:schemeClr val="tx1"/>
                </a:solidFill>
                <a:latin typeface="Arial Narrow" panose="020B0604020202020204" pitchFamily="34" charset="0"/>
              </a:defRPr>
            </a:lvl2pPr>
            <a:lvl3pPr marL="1143000" indent="-228600" eaLnBrk="0" hangingPunct="0">
              <a:defRPr>
                <a:solidFill>
                  <a:schemeClr val="tx1"/>
                </a:solidFill>
                <a:latin typeface="Arial Narrow" panose="020B0604020202020204" pitchFamily="34" charset="0"/>
              </a:defRPr>
            </a:lvl3pPr>
            <a:lvl4pPr marL="1600200" indent="-228600" eaLnBrk="0" hangingPunct="0">
              <a:defRPr>
                <a:solidFill>
                  <a:schemeClr val="tx1"/>
                </a:solidFill>
                <a:latin typeface="Arial Narrow" panose="020B0604020202020204" pitchFamily="34" charset="0"/>
              </a:defRPr>
            </a:lvl4pPr>
            <a:lvl5pPr marL="2057400" indent="-228600" eaLnBrk="0" hangingPunct="0">
              <a:defRPr>
                <a:solidFill>
                  <a:schemeClr val="tx1"/>
                </a:solidFill>
                <a:latin typeface="Arial Narrow" panose="020B0604020202020204" pitchFamily="34" charset="0"/>
              </a:defRPr>
            </a:lvl5pPr>
            <a:lvl6pPr marL="2514600" indent="-228600" algn="ctr" eaLnBrk="0" fontAlgn="base" hangingPunct="0">
              <a:spcBef>
                <a:spcPct val="0"/>
              </a:spcBef>
              <a:spcAft>
                <a:spcPct val="0"/>
              </a:spcAft>
              <a:defRPr>
                <a:solidFill>
                  <a:schemeClr val="tx1"/>
                </a:solidFill>
                <a:latin typeface="Arial Narrow" panose="020B0604020202020204" pitchFamily="34" charset="0"/>
              </a:defRPr>
            </a:lvl6pPr>
            <a:lvl7pPr marL="2971800" indent="-228600" algn="ctr" eaLnBrk="0" fontAlgn="base" hangingPunct="0">
              <a:spcBef>
                <a:spcPct val="0"/>
              </a:spcBef>
              <a:spcAft>
                <a:spcPct val="0"/>
              </a:spcAft>
              <a:defRPr>
                <a:solidFill>
                  <a:schemeClr val="tx1"/>
                </a:solidFill>
                <a:latin typeface="Arial Narrow" panose="020B0604020202020204" pitchFamily="34" charset="0"/>
              </a:defRPr>
            </a:lvl7pPr>
            <a:lvl8pPr marL="3429000" indent="-228600" algn="ctr" eaLnBrk="0" fontAlgn="base" hangingPunct="0">
              <a:spcBef>
                <a:spcPct val="0"/>
              </a:spcBef>
              <a:spcAft>
                <a:spcPct val="0"/>
              </a:spcAft>
              <a:defRPr>
                <a:solidFill>
                  <a:schemeClr val="tx1"/>
                </a:solidFill>
                <a:latin typeface="Arial Narrow" panose="020B0604020202020204" pitchFamily="34" charset="0"/>
              </a:defRPr>
            </a:lvl8pPr>
            <a:lvl9pPr marL="3886200" indent="-228600" algn="ctr" eaLnBrk="0" fontAlgn="base" hangingPunct="0">
              <a:spcBef>
                <a:spcPct val="0"/>
              </a:spcBef>
              <a:spcAft>
                <a:spcPct val="0"/>
              </a:spcAft>
              <a:defRPr>
                <a:solidFill>
                  <a:schemeClr val="tx1"/>
                </a:solidFill>
                <a:latin typeface="Arial Narrow" panose="020B0604020202020204" pitchFamily="34" charset="0"/>
              </a:defRPr>
            </a:lvl9pPr>
          </a:lstStyle>
          <a:p>
            <a:pPr eaLnBrk="1" hangingPunct="1"/>
            <a:r>
              <a:rPr lang="en-US" altLang="en-US" b="1">
                <a:solidFill>
                  <a:srgbClr val="002060"/>
                </a:solidFill>
              </a:rPr>
              <a:t>Leske et al., Solar Physics, 2012, doi:10.1007/s11207-012-0018-5</a:t>
            </a:r>
          </a:p>
        </p:txBody>
      </p:sp>
    </p:spTree>
    <p:extLst>
      <p:ext uri="{BB962C8B-B14F-4D97-AF65-F5344CB8AC3E}">
        <p14:creationId xmlns:p14="http://schemas.microsoft.com/office/powerpoint/2010/main" val="1275580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F94BCF7-600B-CA4F-976C-A882CD1E11B9}"/>
              </a:ext>
            </a:extLst>
          </p:cNvPr>
          <p:cNvSpPr txBox="1">
            <a:spLocks/>
          </p:cNvSpPr>
          <p:nvPr/>
        </p:nvSpPr>
        <p:spPr>
          <a:xfrm>
            <a:off x="203101" y="170765"/>
            <a:ext cx="6813088" cy="8034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rPr>
              <a:t>Mission Overview</a:t>
            </a:r>
          </a:p>
        </p:txBody>
      </p:sp>
      <p:sp>
        <p:nvSpPr>
          <p:cNvPr id="30" name="Content Placeholder 2">
            <a:extLst>
              <a:ext uri="{FF2B5EF4-FFF2-40B4-BE49-F238E27FC236}">
                <a16:creationId xmlns:a16="http://schemas.microsoft.com/office/drawing/2014/main" id="{CB7142AB-F377-2948-9280-AD84E7B64D79}"/>
              </a:ext>
            </a:extLst>
          </p:cNvPr>
          <p:cNvSpPr txBox="1">
            <a:spLocks/>
          </p:cNvSpPr>
          <p:nvPr/>
        </p:nvSpPr>
        <p:spPr>
          <a:xfrm>
            <a:off x="3911600" y="67733"/>
            <a:ext cx="5232400" cy="3234267"/>
          </a:xfrm>
          <a:prstGeom prst="rect">
            <a:avLst/>
          </a:prstGeom>
        </p:spPr>
        <p:txBody>
          <a:bodyPr vert="horz" lIns="91440" tIns="45720" rIns="91440" bIns="45720" rtlCol="0">
            <a:normAutofit/>
          </a:bodyPr>
          <a:lstStyle>
            <a:lvl1pPr marL="0" indent="0" algn="ctr" defTabSz="457200" rtl="0" eaLnBrk="1" latinLnBrk="0" hangingPunct="1">
              <a:lnSpc>
                <a:spcPct val="100000"/>
              </a:lnSpc>
              <a:spcBef>
                <a:spcPts val="300"/>
              </a:spcBef>
              <a:spcAft>
                <a:spcPts val="300"/>
              </a:spcAft>
              <a:buClrTx/>
              <a:buFont typeface="Wingdings" charset="2"/>
              <a:buNone/>
              <a:defRPr sz="2000" b="1" kern="1200">
                <a:solidFill>
                  <a:schemeClr val="tx1">
                    <a:tint val="75000"/>
                  </a:schemeClr>
                </a:solidFill>
                <a:latin typeface="+mn-lt"/>
                <a:ea typeface="+mn-ea"/>
                <a:cs typeface="+mn-cs"/>
              </a:defRPr>
            </a:lvl1pPr>
            <a:lvl2pPr marL="457200" indent="0" algn="ctr" defTabSz="457200" rtl="0" eaLnBrk="1" latinLnBrk="0" hangingPunct="1">
              <a:lnSpc>
                <a:spcPct val="100000"/>
              </a:lnSpc>
              <a:spcBef>
                <a:spcPts val="300"/>
              </a:spcBef>
              <a:spcAft>
                <a:spcPts val="300"/>
              </a:spcAft>
              <a:buClrTx/>
              <a:buSzPct val="75000"/>
              <a:buFont typeface="Wingdings" charset="2"/>
              <a:buNone/>
              <a:defRPr sz="1800" b="1" kern="1200">
                <a:solidFill>
                  <a:schemeClr val="tx1">
                    <a:tint val="75000"/>
                  </a:schemeClr>
                </a:solidFill>
                <a:latin typeface="+mn-lt"/>
                <a:ea typeface="+mn-ea"/>
                <a:cs typeface="+mn-cs"/>
              </a:defRPr>
            </a:lvl2pPr>
            <a:lvl3pPr marL="914400" indent="0" algn="ctr" defTabSz="457200" rtl="0" eaLnBrk="1" latinLnBrk="0" hangingPunct="1">
              <a:lnSpc>
                <a:spcPct val="100000"/>
              </a:lnSpc>
              <a:spcBef>
                <a:spcPts val="300"/>
              </a:spcBef>
              <a:spcAft>
                <a:spcPts val="300"/>
              </a:spcAft>
              <a:buClrTx/>
              <a:buFont typeface="Lucida Grande"/>
              <a:buNone/>
              <a:defRPr sz="1600" b="1" kern="1200">
                <a:solidFill>
                  <a:schemeClr val="tx1">
                    <a:tint val="75000"/>
                  </a:schemeClr>
                </a:solidFill>
                <a:latin typeface="+mn-lt"/>
                <a:ea typeface="+mn-ea"/>
                <a:cs typeface="+mn-cs"/>
              </a:defRPr>
            </a:lvl3pPr>
            <a:lvl4pPr marL="1371600" indent="0" algn="ctr" defTabSz="457200" rtl="0" eaLnBrk="1" latinLnBrk="0" hangingPunct="1">
              <a:lnSpc>
                <a:spcPct val="100000"/>
              </a:lnSpc>
              <a:spcBef>
                <a:spcPts val="300"/>
              </a:spcBef>
              <a:spcAft>
                <a:spcPts val="300"/>
              </a:spcAft>
              <a:buClrTx/>
              <a:buFont typeface="Arial"/>
              <a:buNone/>
              <a:defRPr sz="1600" b="1" kern="1200">
                <a:solidFill>
                  <a:schemeClr val="tx1">
                    <a:tint val="75000"/>
                  </a:schemeClr>
                </a:solidFill>
                <a:latin typeface="+mn-lt"/>
                <a:ea typeface="+mn-ea"/>
                <a:cs typeface="+mn-cs"/>
              </a:defRPr>
            </a:lvl4pPr>
            <a:lvl5pPr marL="1828800" indent="0" algn="ctr" defTabSz="457200" rtl="0" eaLnBrk="1" latinLnBrk="0" hangingPunct="1">
              <a:lnSpc>
                <a:spcPct val="100000"/>
              </a:lnSpc>
              <a:spcBef>
                <a:spcPts val="300"/>
              </a:spcBef>
              <a:spcAft>
                <a:spcPts val="300"/>
              </a:spcAft>
              <a:buClrTx/>
              <a:buSzPct val="75000"/>
              <a:buFont typeface="Wingdings" charset="2"/>
              <a:buNone/>
              <a:defRPr sz="1600" b="1"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lvl="1"/>
            <a:endParaRPr lang="en-US" dirty="0"/>
          </a:p>
        </p:txBody>
      </p:sp>
      <p:sp>
        <p:nvSpPr>
          <p:cNvPr id="8" name="Content Placeholder 2">
            <a:extLst>
              <a:ext uri="{FF2B5EF4-FFF2-40B4-BE49-F238E27FC236}">
                <a16:creationId xmlns:a16="http://schemas.microsoft.com/office/drawing/2014/main" id="{EA67A0AA-83EB-4EAC-96CE-A2230C7338BE}"/>
              </a:ext>
            </a:extLst>
          </p:cNvPr>
          <p:cNvSpPr txBox="1">
            <a:spLocks noChangeArrowheads="1"/>
          </p:cNvSpPr>
          <p:nvPr/>
        </p:nvSpPr>
        <p:spPr>
          <a:xfrm>
            <a:off x="287338" y="1508125"/>
            <a:ext cx="8569325" cy="4876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a:ln>
                  <a:noFill/>
                </a:ln>
                <a:solidFill>
                  <a:srgbClr val="002060"/>
                </a:solidFill>
                <a:effectLst/>
                <a:uLnTx/>
                <a:uFillTx/>
                <a:latin typeface="Calibri" panose="020F0502020204030204"/>
                <a:ea typeface="Tamil MN"/>
                <a:cs typeface="Tamil MN"/>
              </a:rPr>
              <a:t>IMAP </a:t>
            </a:r>
            <a:r>
              <a:rPr kumimoji="0" lang="en-US" altLang="en-US" sz="2400" b="0" i="0" u="none" strike="noStrike" kern="1200" cap="none" spc="0" normalizeH="0" baseline="0" noProof="0">
                <a:ln>
                  <a:noFill/>
                </a:ln>
                <a:solidFill>
                  <a:srgbClr val="002060"/>
                </a:solidFill>
                <a:effectLst/>
                <a:uLnTx/>
                <a:uFillTx/>
                <a:latin typeface="Calibri" panose="020F0502020204030204"/>
                <a:ea typeface="+mn-ea"/>
                <a:cs typeface="+mn-cs"/>
              </a:rPr>
              <a:t>addresses 2013 Decadal Survey high priority science goals for Remotely Mapping the Outer Heliosphere and Understanding Particle Acceleration in the Heliosphere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a:ln>
                  <a:noFill/>
                </a:ln>
                <a:solidFill>
                  <a:srgbClr val="002060"/>
                </a:solidFill>
                <a:effectLst/>
                <a:uLnTx/>
                <a:uFillTx/>
                <a:latin typeface="Calibri" panose="020F0502020204030204"/>
                <a:ea typeface="Tamil MN"/>
                <a:cs typeface="Tamil MN"/>
              </a:rPr>
              <a:t>IMAP extends prior outer heliosphere ENA measurements with much</a:t>
            </a:r>
            <a:r>
              <a:rPr kumimoji="0" lang="en-US" altLang="en-US" sz="2400" b="0" i="0" u="none" strike="noStrike" kern="1200" cap="none" spc="0" normalizeH="0" baseline="0" noProof="0">
                <a:ln>
                  <a:noFill/>
                </a:ln>
                <a:solidFill>
                  <a:srgbClr val="002060"/>
                </a:solidFill>
                <a:effectLst/>
                <a:uLnTx/>
                <a:uFillTx/>
                <a:latin typeface="Calibri" panose="020F0502020204030204"/>
                <a:ea typeface="+mn-ea"/>
                <a:cs typeface="+mn-cs"/>
              </a:rPr>
              <a:t> higher sensitivity/resolution than IBEX and INCA &amp; coordinated observations of Suprathermal and Energetic Particles needed to study particle acceleration </a:t>
            </a:r>
            <a:endParaRPr kumimoji="0" lang="en-US" altLang="en-US" sz="2400" b="0" i="0" u="none" strike="noStrike" kern="1200" cap="none" spc="0" normalizeH="0" baseline="0" noProof="0">
              <a:ln>
                <a:noFill/>
              </a:ln>
              <a:solidFill>
                <a:srgbClr val="002060"/>
              </a:solidFill>
              <a:effectLst/>
              <a:uLnTx/>
              <a:uFillTx/>
              <a:latin typeface="Calibri" panose="020F0502020204030204"/>
              <a:ea typeface="Tamil MN"/>
              <a:cs typeface="Tamil MN"/>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a:ln>
                  <a:noFill/>
                </a:ln>
                <a:solidFill>
                  <a:srgbClr val="002060"/>
                </a:solidFill>
                <a:effectLst/>
                <a:uLnTx/>
                <a:uFillTx/>
                <a:latin typeface="Calibri" panose="020F0502020204030204"/>
                <a:ea typeface="Tamil MN"/>
                <a:cs typeface="Tamil MN"/>
              </a:rPr>
              <a:t>Supporting measurements of solar wind ions, electrons, magnetic field, as well as interstellar dust and solar wind structure from EUV observations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a:ln>
                  <a:noFill/>
                </a:ln>
                <a:solidFill>
                  <a:srgbClr val="002060"/>
                </a:solidFill>
                <a:effectLst/>
                <a:uLnTx/>
                <a:uFillTx/>
                <a:latin typeface="Calibri" panose="020F0502020204030204"/>
                <a:ea typeface="+mn-ea"/>
                <a:cs typeface="+mn-cs"/>
              </a:rPr>
              <a:t>IMAP utilizes a small, sun pointed, spin-stabilized spacecraft in orbit about L1 as pioneered by ACE</a:t>
            </a:r>
            <a:endParaRPr kumimoji="0" lang="en-US" altLang="en-US" sz="2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53067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47EABEA-9043-D641-8F39-9407216AD111}"/>
              </a:ext>
            </a:extLst>
          </p:cNvPr>
          <p:cNvSpPr txBox="1">
            <a:spLocks/>
          </p:cNvSpPr>
          <p:nvPr/>
        </p:nvSpPr>
        <p:spPr>
          <a:xfrm>
            <a:off x="241200" y="208865"/>
            <a:ext cx="6740045" cy="803443"/>
          </a:xfrm>
          <a:prstGeom prst="rect">
            <a:avLst/>
          </a:prstGeom>
        </p:spPr>
        <p:txBody>
          <a:bodyPr vert="horz" lIns="91440" tIns="45720" rIns="91440" bIns="45720" rtlCol="0" anchor="ctr" anchorCtr="0">
            <a:normAutofit/>
          </a:bodyPr>
          <a:lstStyle>
            <a:lvl1pPr algn="l" defTabSz="457200" rtl="0" eaLnBrk="1" latinLnBrk="0" hangingPunct="1">
              <a:lnSpc>
                <a:spcPct val="90000"/>
              </a:lnSpc>
              <a:spcBef>
                <a:spcPct val="0"/>
              </a:spcBef>
              <a:buNone/>
              <a:defRPr sz="2800" b="1" i="0" u="none" kern="1200">
                <a:solidFill>
                  <a:schemeClr val="bg1"/>
                </a:solidFill>
                <a:effectLst>
                  <a:outerShdw blurRad="38100" dist="38100" dir="2700000" algn="tl">
                    <a:srgbClr val="000000">
                      <a:alpha val="43137"/>
                    </a:srgbClr>
                  </a:outerShdw>
                </a:effectLst>
                <a:latin typeface="Arial"/>
                <a:ea typeface="+mj-ea"/>
                <a:cs typeface="Arial"/>
              </a:defRPr>
            </a:lvl1pPr>
          </a:lstStyle>
          <a:p>
            <a:r>
              <a:rPr lang="en-US" altLang="en-US" dirty="0"/>
              <a:t>Theory and Modeling</a:t>
            </a:r>
            <a:endParaRPr lang="en-US" dirty="0"/>
          </a:p>
        </p:txBody>
      </p:sp>
      <p:grpSp>
        <p:nvGrpSpPr>
          <p:cNvPr id="4" name="Group 13">
            <a:extLst>
              <a:ext uri="{FF2B5EF4-FFF2-40B4-BE49-F238E27FC236}">
                <a16:creationId xmlns:a16="http://schemas.microsoft.com/office/drawing/2014/main" id="{AE2493A8-39B6-1B4C-9286-6D35952333D0}"/>
              </a:ext>
            </a:extLst>
          </p:cNvPr>
          <p:cNvGrpSpPr>
            <a:grpSpLocks/>
          </p:cNvGrpSpPr>
          <p:nvPr/>
        </p:nvGrpSpPr>
        <p:grpSpPr bwMode="auto">
          <a:xfrm>
            <a:off x="241200" y="1531327"/>
            <a:ext cx="4025900" cy="3060700"/>
            <a:chOff x="432" y="1236"/>
            <a:chExt cx="1654" cy="1363"/>
          </a:xfrm>
        </p:grpSpPr>
        <p:pic>
          <p:nvPicPr>
            <p:cNvPr id="5" name="Picture 5">
              <a:extLst>
                <a:ext uri="{FF2B5EF4-FFF2-40B4-BE49-F238E27FC236}">
                  <a16:creationId xmlns:a16="http://schemas.microsoft.com/office/drawing/2014/main" id="{F41D169D-2993-B045-B9C3-68C2F67F8B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8212"/>
            <a:stretch>
              <a:fillRect/>
            </a:stretch>
          </p:blipFill>
          <p:spPr bwMode="auto">
            <a:xfrm>
              <a:off x="432" y="1236"/>
              <a:ext cx="1492" cy="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a:extLst>
                <a:ext uri="{FF2B5EF4-FFF2-40B4-BE49-F238E27FC236}">
                  <a16:creationId xmlns:a16="http://schemas.microsoft.com/office/drawing/2014/main" id="{FC1DC417-C5D7-264C-94DF-4B8898CDC136}"/>
                </a:ext>
              </a:extLst>
            </p:cNvPr>
            <p:cNvSpPr txBox="1">
              <a:spLocks noChangeArrowheads="1"/>
            </p:cNvSpPr>
            <p:nvPr/>
          </p:nvSpPr>
          <p:spPr bwMode="auto">
            <a:xfrm>
              <a:off x="1664" y="1243"/>
              <a:ext cx="42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800"/>
                <a:t>CME liftoff</a:t>
              </a:r>
            </a:p>
          </p:txBody>
        </p:sp>
      </p:grpSp>
      <p:pic>
        <p:nvPicPr>
          <p:cNvPr id="8" name="Picture 3">
            <a:extLst>
              <a:ext uri="{FF2B5EF4-FFF2-40B4-BE49-F238E27FC236}">
                <a16:creationId xmlns:a16="http://schemas.microsoft.com/office/drawing/2014/main" id="{8C584C82-3BA2-E641-A93A-E67426985C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3242" t="11859" r="2048" b="18636"/>
          <a:stretch>
            <a:fillRect/>
          </a:stretch>
        </p:blipFill>
        <p:spPr bwMode="auto">
          <a:xfrm>
            <a:off x="4159694" y="1654170"/>
            <a:ext cx="4984306"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a:extLst>
              <a:ext uri="{FF2B5EF4-FFF2-40B4-BE49-F238E27FC236}">
                <a16:creationId xmlns:a16="http://schemas.microsoft.com/office/drawing/2014/main" id="{E3D6C603-47FF-5645-BB02-5D0180B8E152}"/>
              </a:ext>
            </a:extLst>
          </p:cNvPr>
          <p:cNvSpPr>
            <a:spLocks noChangeArrowheads="1"/>
          </p:cNvSpPr>
          <p:nvPr/>
        </p:nvSpPr>
        <p:spPr bwMode="auto">
          <a:xfrm>
            <a:off x="6705600" y="5649913"/>
            <a:ext cx="20441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i="1" dirty="0" err="1"/>
              <a:t>Dröge</a:t>
            </a:r>
            <a:r>
              <a:rPr lang="en-US" altLang="en-US" sz="1800" i="1" dirty="0"/>
              <a:t> et al (2010)</a:t>
            </a:r>
          </a:p>
        </p:txBody>
      </p:sp>
      <p:sp>
        <p:nvSpPr>
          <p:cNvPr id="7" name="Rectangle 6">
            <a:extLst>
              <a:ext uri="{FF2B5EF4-FFF2-40B4-BE49-F238E27FC236}">
                <a16:creationId xmlns:a16="http://schemas.microsoft.com/office/drawing/2014/main" id="{8A71F9AA-751B-5A45-8EB4-C3DE9EEB6115}"/>
              </a:ext>
            </a:extLst>
          </p:cNvPr>
          <p:cNvSpPr>
            <a:spLocks noChangeArrowheads="1"/>
          </p:cNvSpPr>
          <p:nvPr/>
        </p:nvSpPr>
        <p:spPr bwMode="auto">
          <a:xfrm>
            <a:off x="0" y="4615840"/>
            <a:ext cx="4572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dirty="0">
                <a:solidFill>
                  <a:srgbClr val="FF0000"/>
                </a:solidFill>
              </a:rPr>
              <a:t>Advanced theory and modeling are critical for interpretation and handling of sparse data sampling</a:t>
            </a:r>
          </a:p>
        </p:txBody>
      </p:sp>
    </p:spTree>
    <p:extLst>
      <p:ext uri="{BB962C8B-B14F-4D97-AF65-F5344CB8AC3E}">
        <p14:creationId xmlns:p14="http://schemas.microsoft.com/office/powerpoint/2010/main" val="354852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IMAP connects the dots: 1 AU </a:t>
            </a:r>
            <a:r>
              <a:rPr lang="mr-IN" dirty="0"/>
              <a:t>–</a:t>
            </a:r>
            <a:r>
              <a:rPr lang="en-US" dirty="0"/>
              <a:t> Outer </a:t>
            </a:r>
            <a:r>
              <a:rPr lang="en-US" dirty="0" err="1"/>
              <a:t>Heliosphere</a:t>
            </a:r>
            <a:r>
              <a:rPr lang="en-US" dirty="0"/>
              <a:t> - LISM</a:t>
            </a:r>
          </a:p>
        </p:txBody>
      </p:sp>
      <p:pic>
        <p:nvPicPr>
          <p:cNvPr id="6" name="Picture 5" descr="Screen Shot 2018-12-04 at 1.21.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0" y="1229929"/>
            <a:ext cx="7184572" cy="5103628"/>
          </a:xfrm>
          <a:prstGeom prst="rect">
            <a:avLst/>
          </a:prstGeom>
        </p:spPr>
      </p:pic>
      <p:sp>
        <p:nvSpPr>
          <p:cNvPr id="7" name="TextBox 6"/>
          <p:cNvSpPr txBox="1"/>
          <p:nvPr/>
        </p:nvSpPr>
        <p:spPr>
          <a:xfrm>
            <a:off x="1435317" y="6319335"/>
            <a:ext cx="2943159" cy="369332"/>
          </a:xfrm>
          <a:prstGeom prst="rect">
            <a:avLst/>
          </a:prstGeom>
          <a:noFill/>
        </p:spPr>
        <p:txBody>
          <a:bodyPr wrap="none" rtlCol="0">
            <a:spAutoFit/>
          </a:bodyPr>
          <a:lstStyle/>
          <a:p>
            <a:r>
              <a:rPr lang="en-US" dirty="0" err="1"/>
              <a:t>McComas</a:t>
            </a:r>
            <a:r>
              <a:rPr lang="en-US" dirty="0"/>
              <a:t> et al., </a:t>
            </a:r>
            <a:r>
              <a:rPr lang="en-US" dirty="0" err="1"/>
              <a:t>ApJ</a:t>
            </a:r>
            <a:r>
              <a:rPr lang="en-US" dirty="0"/>
              <a:t>, 2017</a:t>
            </a:r>
          </a:p>
        </p:txBody>
      </p:sp>
    </p:spTree>
    <p:extLst>
      <p:ext uri="{BB962C8B-B14F-4D97-AF65-F5344CB8AC3E}">
        <p14:creationId xmlns:p14="http://schemas.microsoft.com/office/powerpoint/2010/main" val="2503568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F94BCF7-600B-CA4F-976C-A882CD1E11B9}"/>
              </a:ext>
            </a:extLst>
          </p:cNvPr>
          <p:cNvSpPr txBox="1">
            <a:spLocks/>
          </p:cNvSpPr>
          <p:nvPr/>
        </p:nvSpPr>
        <p:spPr>
          <a:xfrm>
            <a:off x="203101" y="170765"/>
            <a:ext cx="6813088" cy="80344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rPr>
              <a:t>Comprehensive Science Payload</a:t>
            </a:r>
          </a:p>
        </p:txBody>
      </p:sp>
      <p:sp>
        <p:nvSpPr>
          <p:cNvPr id="30" name="Content Placeholder 2">
            <a:extLst>
              <a:ext uri="{FF2B5EF4-FFF2-40B4-BE49-F238E27FC236}">
                <a16:creationId xmlns:a16="http://schemas.microsoft.com/office/drawing/2014/main" id="{CB7142AB-F377-2948-9280-AD84E7B64D79}"/>
              </a:ext>
            </a:extLst>
          </p:cNvPr>
          <p:cNvSpPr txBox="1">
            <a:spLocks/>
          </p:cNvSpPr>
          <p:nvPr/>
        </p:nvSpPr>
        <p:spPr>
          <a:xfrm>
            <a:off x="3911600" y="67733"/>
            <a:ext cx="5232400" cy="3234267"/>
          </a:xfrm>
          <a:prstGeom prst="rect">
            <a:avLst/>
          </a:prstGeom>
        </p:spPr>
        <p:txBody>
          <a:bodyPr vert="horz" lIns="91440" tIns="45720" rIns="91440" bIns="45720" rtlCol="0">
            <a:normAutofit/>
          </a:bodyPr>
          <a:lstStyle>
            <a:lvl1pPr marL="0" indent="0" algn="ctr" defTabSz="457200" rtl="0" eaLnBrk="1" latinLnBrk="0" hangingPunct="1">
              <a:lnSpc>
                <a:spcPct val="100000"/>
              </a:lnSpc>
              <a:spcBef>
                <a:spcPts val="300"/>
              </a:spcBef>
              <a:spcAft>
                <a:spcPts val="300"/>
              </a:spcAft>
              <a:buClrTx/>
              <a:buFont typeface="Wingdings" charset="2"/>
              <a:buNone/>
              <a:defRPr sz="2000" b="1" kern="1200">
                <a:solidFill>
                  <a:schemeClr val="tx1">
                    <a:tint val="75000"/>
                  </a:schemeClr>
                </a:solidFill>
                <a:latin typeface="+mn-lt"/>
                <a:ea typeface="+mn-ea"/>
                <a:cs typeface="+mn-cs"/>
              </a:defRPr>
            </a:lvl1pPr>
            <a:lvl2pPr marL="457200" indent="0" algn="ctr" defTabSz="457200" rtl="0" eaLnBrk="1" latinLnBrk="0" hangingPunct="1">
              <a:lnSpc>
                <a:spcPct val="100000"/>
              </a:lnSpc>
              <a:spcBef>
                <a:spcPts val="300"/>
              </a:spcBef>
              <a:spcAft>
                <a:spcPts val="300"/>
              </a:spcAft>
              <a:buClrTx/>
              <a:buSzPct val="75000"/>
              <a:buFont typeface="Wingdings" charset="2"/>
              <a:buNone/>
              <a:defRPr sz="1800" b="1" kern="1200">
                <a:solidFill>
                  <a:schemeClr val="tx1">
                    <a:tint val="75000"/>
                  </a:schemeClr>
                </a:solidFill>
                <a:latin typeface="+mn-lt"/>
                <a:ea typeface="+mn-ea"/>
                <a:cs typeface="+mn-cs"/>
              </a:defRPr>
            </a:lvl2pPr>
            <a:lvl3pPr marL="914400" indent="0" algn="ctr" defTabSz="457200" rtl="0" eaLnBrk="1" latinLnBrk="0" hangingPunct="1">
              <a:lnSpc>
                <a:spcPct val="100000"/>
              </a:lnSpc>
              <a:spcBef>
                <a:spcPts val="300"/>
              </a:spcBef>
              <a:spcAft>
                <a:spcPts val="300"/>
              </a:spcAft>
              <a:buClrTx/>
              <a:buFont typeface="Lucida Grande"/>
              <a:buNone/>
              <a:defRPr sz="1600" b="1" kern="1200">
                <a:solidFill>
                  <a:schemeClr val="tx1">
                    <a:tint val="75000"/>
                  </a:schemeClr>
                </a:solidFill>
                <a:latin typeface="+mn-lt"/>
                <a:ea typeface="+mn-ea"/>
                <a:cs typeface="+mn-cs"/>
              </a:defRPr>
            </a:lvl3pPr>
            <a:lvl4pPr marL="1371600" indent="0" algn="ctr" defTabSz="457200" rtl="0" eaLnBrk="1" latinLnBrk="0" hangingPunct="1">
              <a:lnSpc>
                <a:spcPct val="100000"/>
              </a:lnSpc>
              <a:spcBef>
                <a:spcPts val="300"/>
              </a:spcBef>
              <a:spcAft>
                <a:spcPts val="300"/>
              </a:spcAft>
              <a:buClrTx/>
              <a:buFont typeface="Arial"/>
              <a:buNone/>
              <a:defRPr sz="1600" b="1" kern="1200">
                <a:solidFill>
                  <a:schemeClr val="tx1">
                    <a:tint val="75000"/>
                  </a:schemeClr>
                </a:solidFill>
                <a:latin typeface="+mn-lt"/>
                <a:ea typeface="+mn-ea"/>
                <a:cs typeface="+mn-cs"/>
              </a:defRPr>
            </a:lvl4pPr>
            <a:lvl5pPr marL="1828800" indent="0" algn="ctr" defTabSz="457200" rtl="0" eaLnBrk="1" latinLnBrk="0" hangingPunct="1">
              <a:lnSpc>
                <a:spcPct val="100000"/>
              </a:lnSpc>
              <a:spcBef>
                <a:spcPts val="300"/>
              </a:spcBef>
              <a:spcAft>
                <a:spcPts val="300"/>
              </a:spcAft>
              <a:buClrTx/>
              <a:buSzPct val="75000"/>
              <a:buFont typeface="Wingdings" charset="2"/>
              <a:buNone/>
              <a:defRPr sz="1600" b="1"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lvl="1"/>
            <a:endParaRPr lang="en-US" dirty="0"/>
          </a:p>
        </p:txBody>
      </p:sp>
      <p:pic>
        <p:nvPicPr>
          <p:cNvPr id="8" name="Picture 4">
            <a:extLst>
              <a:ext uri="{FF2B5EF4-FFF2-40B4-BE49-F238E27FC236}">
                <a16:creationId xmlns:a16="http://schemas.microsoft.com/office/drawing/2014/main" id="{BB33E26A-358C-496E-A1C3-16761F0AF0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45" y="1318235"/>
            <a:ext cx="9076973" cy="502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92900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F94BCF7-600B-CA4F-976C-A882CD1E11B9}"/>
              </a:ext>
            </a:extLst>
          </p:cNvPr>
          <p:cNvSpPr txBox="1">
            <a:spLocks/>
          </p:cNvSpPr>
          <p:nvPr/>
        </p:nvSpPr>
        <p:spPr>
          <a:xfrm>
            <a:off x="203101" y="170765"/>
            <a:ext cx="6813088" cy="80344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rPr>
              <a:t>Key Measurement Parameters</a:t>
            </a:r>
          </a:p>
        </p:txBody>
      </p:sp>
      <p:sp>
        <p:nvSpPr>
          <p:cNvPr id="30" name="Content Placeholder 2">
            <a:extLst>
              <a:ext uri="{FF2B5EF4-FFF2-40B4-BE49-F238E27FC236}">
                <a16:creationId xmlns:a16="http://schemas.microsoft.com/office/drawing/2014/main" id="{CB7142AB-F377-2948-9280-AD84E7B64D79}"/>
              </a:ext>
            </a:extLst>
          </p:cNvPr>
          <p:cNvSpPr txBox="1">
            <a:spLocks/>
          </p:cNvSpPr>
          <p:nvPr/>
        </p:nvSpPr>
        <p:spPr>
          <a:xfrm>
            <a:off x="3911600" y="67733"/>
            <a:ext cx="5232400" cy="3234267"/>
          </a:xfrm>
          <a:prstGeom prst="rect">
            <a:avLst/>
          </a:prstGeom>
        </p:spPr>
        <p:txBody>
          <a:bodyPr vert="horz" lIns="91440" tIns="45720" rIns="91440" bIns="45720" rtlCol="0">
            <a:normAutofit/>
          </a:bodyPr>
          <a:lstStyle>
            <a:lvl1pPr marL="0" indent="0" algn="ctr" defTabSz="457200" rtl="0" eaLnBrk="1" latinLnBrk="0" hangingPunct="1">
              <a:lnSpc>
                <a:spcPct val="100000"/>
              </a:lnSpc>
              <a:spcBef>
                <a:spcPts val="300"/>
              </a:spcBef>
              <a:spcAft>
                <a:spcPts val="300"/>
              </a:spcAft>
              <a:buClrTx/>
              <a:buFont typeface="Wingdings" charset="2"/>
              <a:buNone/>
              <a:defRPr sz="2000" b="1" kern="1200">
                <a:solidFill>
                  <a:schemeClr val="tx1">
                    <a:tint val="75000"/>
                  </a:schemeClr>
                </a:solidFill>
                <a:latin typeface="+mn-lt"/>
                <a:ea typeface="+mn-ea"/>
                <a:cs typeface="+mn-cs"/>
              </a:defRPr>
            </a:lvl1pPr>
            <a:lvl2pPr marL="457200" indent="0" algn="ctr" defTabSz="457200" rtl="0" eaLnBrk="1" latinLnBrk="0" hangingPunct="1">
              <a:lnSpc>
                <a:spcPct val="100000"/>
              </a:lnSpc>
              <a:spcBef>
                <a:spcPts val="300"/>
              </a:spcBef>
              <a:spcAft>
                <a:spcPts val="300"/>
              </a:spcAft>
              <a:buClrTx/>
              <a:buSzPct val="75000"/>
              <a:buFont typeface="Wingdings" charset="2"/>
              <a:buNone/>
              <a:defRPr sz="1800" b="1" kern="1200">
                <a:solidFill>
                  <a:schemeClr val="tx1">
                    <a:tint val="75000"/>
                  </a:schemeClr>
                </a:solidFill>
                <a:latin typeface="+mn-lt"/>
                <a:ea typeface="+mn-ea"/>
                <a:cs typeface="+mn-cs"/>
              </a:defRPr>
            </a:lvl2pPr>
            <a:lvl3pPr marL="914400" indent="0" algn="ctr" defTabSz="457200" rtl="0" eaLnBrk="1" latinLnBrk="0" hangingPunct="1">
              <a:lnSpc>
                <a:spcPct val="100000"/>
              </a:lnSpc>
              <a:spcBef>
                <a:spcPts val="300"/>
              </a:spcBef>
              <a:spcAft>
                <a:spcPts val="300"/>
              </a:spcAft>
              <a:buClrTx/>
              <a:buFont typeface="Lucida Grande"/>
              <a:buNone/>
              <a:defRPr sz="1600" b="1" kern="1200">
                <a:solidFill>
                  <a:schemeClr val="tx1">
                    <a:tint val="75000"/>
                  </a:schemeClr>
                </a:solidFill>
                <a:latin typeface="+mn-lt"/>
                <a:ea typeface="+mn-ea"/>
                <a:cs typeface="+mn-cs"/>
              </a:defRPr>
            </a:lvl3pPr>
            <a:lvl4pPr marL="1371600" indent="0" algn="ctr" defTabSz="457200" rtl="0" eaLnBrk="1" latinLnBrk="0" hangingPunct="1">
              <a:lnSpc>
                <a:spcPct val="100000"/>
              </a:lnSpc>
              <a:spcBef>
                <a:spcPts val="300"/>
              </a:spcBef>
              <a:spcAft>
                <a:spcPts val="300"/>
              </a:spcAft>
              <a:buClrTx/>
              <a:buFont typeface="Arial"/>
              <a:buNone/>
              <a:defRPr sz="1600" b="1" kern="1200">
                <a:solidFill>
                  <a:schemeClr val="tx1">
                    <a:tint val="75000"/>
                  </a:schemeClr>
                </a:solidFill>
                <a:latin typeface="+mn-lt"/>
                <a:ea typeface="+mn-ea"/>
                <a:cs typeface="+mn-cs"/>
              </a:defRPr>
            </a:lvl4pPr>
            <a:lvl5pPr marL="1828800" indent="0" algn="ctr" defTabSz="457200" rtl="0" eaLnBrk="1" latinLnBrk="0" hangingPunct="1">
              <a:lnSpc>
                <a:spcPct val="100000"/>
              </a:lnSpc>
              <a:spcBef>
                <a:spcPts val="300"/>
              </a:spcBef>
              <a:spcAft>
                <a:spcPts val="300"/>
              </a:spcAft>
              <a:buClrTx/>
              <a:buSzPct val="75000"/>
              <a:buFont typeface="Wingdings" charset="2"/>
              <a:buNone/>
              <a:defRPr sz="1600" b="1"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lvl="1"/>
            <a:endParaRPr lang="en-US" dirty="0"/>
          </a:p>
        </p:txBody>
      </p:sp>
      <p:sp>
        <p:nvSpPr>
          <p:cNvPr id="10" name="Content Placeholder 2">
            <a:extLst>
              <a:ext uri="{FF2B5EF4-FFF2-40B4-BE49-F238E27FC236}">
                <a16:creationId xmlns:a16="http://schemas.microsoft.com/office/drawing/2014/main" id="{A3904255-1333-4AB2-A211-78CFE4B70393}"/>
              </a:ext>
            </a:extLst>
          </p:cNvPr>
          <p:cNvSpPr txBox="1">
            <a:spLocks/>
          </p:cNvSpPr>
          <p:nvPr/>
        </p:nvSpPr>
        <p:spPr>
          <a:xfrm>
            <a:off x="302234" y="1282534"/>
            <a:ext cx="8723440" cy="48757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IMAP-Lo: 10-1000 eV ISN/ENA fluxes &amp; composition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IMAP-Hi: 0.4-15.6 keV ENA fluxes &amp; composition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IMAP-Ultra: 3-300 keV ENA fluxes &amp; composition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MAG: 2 Hz (128 Hz intervals) w/ 10 </a:t>
            </a:r>
            <a:r>
              <a:rPr kumimoji="0" lang="en-US" sz="24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pT</a:t>
            </a: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resolution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SWE: 1-5000 eV electron f(v) @ 15 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SWAPI: 0.1-20 keV/q SW ions &amp; PUIs @ 15s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CODICE-Lo: SW/PUI/ST ions 3 to 60 </a:t>
            </a:r>
            <a:r>
              <a:rPr kumimoji="0" lang="en-US" sz="24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amu</a:t>
            </a: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&lt;0.5-80 keV/q</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CODICE-Hi: ST/EP ions 1 to &gt;60 </a:t>
            </a:r>
            <a:r>
              <a:rPr kumimoji="0" lang="en-US" sz="24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amu</a:t>
            </a: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0.03-5 MeV/</a:t>
            </a:r>
            <a:r>
              <a:rPr kumimoji="0" lang="en-US" sz="24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nuc</a:t>
            </a:r>
            <a:endPar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HIT: EP </a:t>
            </a:r>
            <a:r>
              <a:rPr kumimoji="0" lang="en-US" sz="24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dE</a:t>
            </a: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t>
            </a:r>
            <a:r>
              <a:rPr kumimoji="0" lang="en-US" sz="24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dX</a:t>
            </a: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vs E H-Fe ions 2-40 MeV/</a:t>
            </a:r>
            <a:r>
              <a:rPr kumimoji="0" lang="en-US" sz="24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nuc</a:t>
            </a: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&amp; electrons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IDEX: Dust composition 1-500 </a:t>
            </a:r>
            <a:r>
              <a:rPr kumimoji="0" lang="en-US" sz="24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amu</a:t>
            </a: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w/ m/</a:t>
            </a:r>
            <a:r>
              <a:rPr kumimoji="0" lang="en-US" sz="2400" b="0" i="0" u="none" strike="noStrike" kern="1200" cap="none" spc="0" normalizeH="0" baseline="0" noProof="0" dirty="0">
                <a:ln>
                  <a:noFill/>
                </a:ln>
                <a:solidFill>
                  <a:sysClr val="windowText" lastClr="000000"/>
                </a:solidFill>
                <a:effectLst/>
                <a:uLnTx/>
                <a:uFillTx/>
                <a:latin typeface="Symbol" panose="05050102010706020507" pitchFamily="18" charset="2"/>
                <a:ea typeface="+mn-ea"/>
                <a:cs typeface="+mn-cs"/>
              </a:rPr>
              <a:t>D</a:t>
            </a: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m&gt;200</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GLOWS: H(Ly-a) glow – SW, ionization, Rad P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049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65C7F-C93A-4CC2-897A-FB43B05B265F}"/>
              </a:ext>
            </a:extLst>
          </p:cNvPr>
          <p:cNvSpPr>
            <a:spLocks noGrp="1"/>
          </p:cNvSpPr>
          <p:nvPr>
            <p:ph type="title"/>
          </p:nvPr>
        </p:nvSpPr>
        <p:spPr/>
        <p:txBody>
          <a:bodyPr>
            <a:normAutofit fontScale="90000"/>
          </a:bodyPr>
          <a:lstStyle/>
          <a:p>
            <a:pPr eaLnBrk="1" fontAlgn="auto" hangingPunct="1">
              <a:spcAft>
                <a:spcPts val="0"/>
              </a:spcAft>
              <a:defRPr/>
            </a:pPr>
            <a:r>
              <a:rPr lang="en-US" dirty="0"/>
              <a:t>Critical Particle Acceleration Observations</a:t>
            </a:r>
          </a:p>
        </p:txBody>
      </p:sp>
      <p:sp>
        <p:nvSpPr>
          <p:cNvPr id="47107" name="Content Placeholder 2">
            <a:extLst>
              <a:ext uri="{FF2B5EF4-FFF2-40B4-BE49-F238E27FC236}">
                <a16:creationId xmlns:a16="http://schemas.microsoft.com/office/drawing/2014/main" id="{A3EAD045-4D98-477A-985F-ADCB5A178936}"/>
              </a:ext>
            </a:extLst>
          </p:cNvPr>
          <p:cNvSpPr>
            <a:spLocks noGrp="1" noChangeArrowheads="1"/>
          </p:cNvSpPr>
          <p:nvPr>
            <p:ph idx="1"/>
          </p:nvPr>
        </p:nvSpPr>
        <p:spPr>
          <a:xfrm>
            <a:off x="4572000" y="1401763"/>
            <a:ext cx="4443413" cy="4737100"/>
          </a:xfrm>
        </p:spPr>
        <p:txBody>
          <a:bodyPr>
            <a:normAutofit lnSpcReduction="10000"/>
          </a:bodyPr>
          <a:lstStyle/>
          <a:p>
            <a:pPr eaLnBrk="1" fontAlgn="auto" hangingPunct="1">
              <a:buFont typeface="Wingdings" charset="2"/>
              <a:buChar char="§"/>
              <a:defRPr/>
            </a:pPr>
            <a:r>
              <a:rPr lang="en-US" altLang="en-US" b="0" i="1" dirty="0"/>
              <a:t>Explores fundamental link between origins of particle acceleration and global interactions of SW with LISM</a:t>
            </a:r>
          </a:p>
          <a:p>
            <a:pPr eaLnBrk="1" fontAlgn="auto" hangingPunct="1">
              <a:buFont typeface="Wingdings" charset="2"/>
              <a:buChar char="§"/>
              <a:defRPr/>
            </a:pPr>
            <a:r>
              <a:rPr lang="en-US" altLang="en-US" b="0" i="1" dirty="0"/>
              <a:t>Measures energy distributions of ENAs, </a:t>
            </a:r>
            <a:r>
              <a:rPr lang="en-US" altLang="en-US" b="0" i="1" dirty="0" err="1"/>
              <a:t>suprathermals</a:t>
            </a:r>
            <a:r>
              <a:rPr lang="en-US" altLang="en-US" b="0" i="1" dirty="0"/>
              <a:t>, pickup ions, and EPs to disclose the physical processes that control acceleration of </a:t>
            </a:r>
            <a:r>
              <a:rPr lang="en-US" altLang="en-US" b="0" i="1" dirty="0" err="1"/>
              <a:t>suprathermal</a:t>
            </a:r>
            <a:r>
              <a:rPr lang="en-US" altLang="en-US" b="0" i="1" dirty="0"/>
              <a:t> particles at 1 AU and heliosheath</a:t>
            </a:r>
          </a:p>
          <a:p>
            <a:pPr eaLnBrk="1" fontAlgn="auto" hangingPunct="1">
              <a:buFont typeface="Wingdings" charset="2"/>
              <a:buChar char="§"/>
              <a:defRPr/>
            </a:pPr>
            <a:r>
              <a:rPr lang="en-US" altLang="en-US" b="0" i="1" dirty="0"/>
              <a:t>Ion fluxes in the Voyager 1 direction (top) from in situ and remote ENA observations</a:t>
            </a:r>
          </a:p>
          <a:p>
            <a:pPr eaLnBrk="1" fontAlgn="auto" hangingPunct="1">
              <a:buFont typeface="Wingdings" charset="2"/>
              <a:buChar char="§"/>
              <a:defRPr/>
            </a:pPr>
            <a:r>
              <a:rPr lang="en-US" altLang="en-US" b="0" i="1" dirty="0"/>
              <a:t>SWAPI, </a:t>
            </a:r>
            <a:r>
              <a:rPr lang="en-US" altLang="en-US" b="0" i="1" dirty="0" err="1"/>
              <a:t>CoDICE</a:t>
            </a:r>
            <a:r>
              <a:rPr lang="en-US" altLang="en-US" b="0" i="1"/>
              <a:t>, HIT: comprehensive ion composition, energy, and angular distributions</a:t>
            </a:r>
          </a:p>
        </p:txBody>
      </p:sp>
      <p:pic>
        <p:nvPicPr>
          <p:cNvPr id="430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60" y="1262063"/>
            <a:ext cx="4521200" cy="518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910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F94BCF7-600B-CA4F-976C-A882CD1E11B9}"/>
              </a:ext>
            </a:extLst>
          </p:cNvPr>
          <p:cNvSpPr txBox="1">
            <a:spLocks/>
          </p:cNvSpPr>
          <p:nvPr/>
        </p:nvSpPr>
        <p:spPr>
          <a:xfrm>
            <a:off x="203101" y="170765"/>
            <a:ext cx="6813088" cy="8034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rPr>
              <a:t>Particle Acceleration</a:t>
            </a:r>
          </a:p>
        </p:txBody>
      </p:sp>
      <p:pic>
        <p:nvPicPr>
          <p:cNvPr id="16" name="Picture 4">
            <a:extLst>
              <a:ext uri="{FF2B5EF4-FFF2-40B4-BE49-F238E27FC236}">
                <a16:creationId xmlns:a16="http://schemas.microsoft.com/office/drawing/2014/main" id="{915F9FDE-7D05-4246-8173-BDF3E58EC1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 y="1419225"/>
            <a:ext cx="5253595" cy="288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 Box 2">
            <a:extLst>
              <a:ext uri="{FF2B5EF4-FFF2-40B4-BE49-F238E27FC236}">
                <a16:creationId xmlns:a16="http://schemas.microsoft.com/office/drawing/2014/main" id="{403A2276-A8AB-9E46-A4D2-E5B03D13E58B}"/>
              </a:ext>
            </a:extLst>
          </p:cNvPr>
          <p:cNvSpPr txBox="1">
            <a:spLocks noChangeArrowheads="1"/>
          </p:cNvSpPr>
          <p:nvPr/>
        </p:nvSpPr>
        <p:spPr bwMode="auto">
          <a:xfrm>
            <a:off x="5400675" y="1320800"/>
            <a:ext cx="36957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i="1" dirty="0"/>
              <a:t>SEPs – critical scientific importance:</a:t>
            </a:r>
            <a:endParaRPr lang="en-US" altLang="en-US" sz="1600" i="1" dirty="0"/>
          </a:p>
          <a:p>
            <a:pPr>
              <a:spcBef>
                <a:spcPct val="50000"/>
              </a:spcBef>
            </a:pPr>
            <a:r>
              <a:rPr lang="en-US" altLang="en-US" sz="1600" i="1" dirty="0"/>
              <a:t>Solar energetic particle studies are: </a:t>
            </a:r>
          </a:p>
          <a:p>
            <a:pPr>
              <a:spcBef>
                <a:spcPct val="50000"/>
              </a:spcBef>
              <a:buFontTx/>
              <a:buChar char="•"/>
            </a:pPr>
            <a:r>
              <a:rPr lang="en-US" altLang="en-US" sz="1200" i="1" dirty="0"/>
              <a:t> of broad interest due to their relevance to the question, “how are charged particles accelerated and transported?”</a:t>
            </a:r>
          </a:p>
          <a:p>
            <a:pPr>
              <a:spcBef>
                <a:spcPct val="50000"/>
              </a:spcBef>
              <a:buFontTx/>
              <a:buChar char="•"/>
            </a:pPr>
            <a:r>
              <a:rPr lang="en-US" altLang="en-US" sz="1200" i="1" dirty="0"/>
              <a:t> of particular interest due to their impact on Earth and space systems (Space Weather)</a:t>
            </a:r>
            <a:endParaRPr lang="en-US" altLang="en-US" sz="1600" i="1" dirty="0"/>
          </a:p>
        </p:txBody>
      </p:sp>
      <p:sp>
        <p:nvSpPr>
          <p:cNvPr id="28" name="TextBox 27">
            <a:extLst>
              <a:ext uri="{FF2B5EF4-FFF2-40B4-BE49-F238E27FC236}">
                <a16:creationId xmlns:a16="http://schemas.microsoft.com/office/drawing/2014/main" id="{375D852F-04F3-FE41-9A32-43D8086F0711}"/>
              </a:ext>
            </a:extLst>
          </p:cNvPr>
          <p:cNvSpPr txBox="1"/>
          <p:nvPr/>
        </p:nvSpPr>
        <p:spPr>
          <a:xfrm>
            <a:off x="101501" y="4216400"/>
            <a:ext cx="4241899" cy="2031325"/>
          </a:xfrm>
          <a:prstGeom prst="rect">
            <a:avLst/>
          </a:prstGeom>
          <a:noFill/>
        </p:spPr>
        <p:txBody>
          <a:bodyPr wrap="square" rtlCol="0">
            <a:spAutoFit/>
          </a:bodyPr>
          <a:lstStyle/>
          <a:p>
            <a:r>
              <a:rPr lang="en-US" dirty="0"/>
              <a:t>3 Important Questions:</a:t>
            </a:r>
          </a:p>
          <a:p>
            <a:endParaRPr lang="en-US" dirty="0"/>
          </a:p>
          <a:p>
            <a:pPr marL="285750" indent="-285750">
              <a:buFont typeface="Arial" panose="020B0604020202020204" pitchFamily="34" charset="0"/>
              <a:buChar char="•"/>
            </a:pPr>
            <a:r>
              <a:rPr lang="en-US" dirty="0"/>
              <a:t>How is </a:t>
            </a:r>
            <a:r>
              <a:rPr lang="en-US" dirty="0" err="1"/>
              <a:t>Suprathermal</a:t>
            </a:r>
            <a:r>
              <a:rPr lang="en-US" dirty="0"/>
              <a:t> Tail Energized?</a:t>
            </a:r>
          </a:p>
          <a:p>
            <a:pPr marL="285750" indent="-285750">
              <a:buFont typeface="Arial" panose="020B0604020202020204" pitchFamily="34" charset="0"/>
              <a:buChar char="•"/>
            </a:pPr>
            <a:r>
              <a:rPr lang="en-US" dirty="0"/>
              <a:t>How are Energetic Particles Accelerated?</a:t>
            </a:r>
          </a:p>
          <a:p>
            <a:pPr marL="285750" indent="-285750">
              <a:buFont typeface="Arial" panose="020B0604020202020204" pitchFamily="34" charset="0"/>
              <a:buChar char="•"/>
            </a:pPr>
            <a:r>
              <a:rPr lang="en-US" dirty="0"/>
              <a:t>How does Transport Affect the Observations?</a:t>
            </a:r>
          </a:p>
        </p:txBody>
      </p:sp>
      <p:sp>
        <p:nvSpPr>
          <p:cNvPr id="29" name="TextBox 28">
            <a:extLst>
              <a:ext uri="{FF2B5EF4-FFF2-40B4-BE49-F238E27FC236}">
                <a16:creationId xmlns:a16="http://schemas.microsoft.com/office/drawing/2014/main" id="{D1FD8327-FEF8-8A4A-AA9C-0BD7EEC86065}"/>
              </a:ext>
            </a:extLst>
          </p:cNvPr>
          <p:cNvSpPr txBox="1"/>
          <p:nvPr/>
        </p:nvSpPr>
        <p:spPr>
          <a:xfrm>
            <a:off x="4343400" y="4216399"/>
            <a:ext cx="4699000" cy="2308324"/>
          </a:xfrm>
          <a:prstGeom prst="rect">
            <a:avLst/>
          </a:prstGeom>
          <a:noFill/>
        </p:spPr>
        <p:txBody>
          <a:bodyPr wrap="square" rtlCol="0">
            <a:spAutoFit/>
          </a:bodyPr>
          <a:lstStyle/>
          <a:p>
            <a:r>
              <a:rPr lang="en-US" dirty="0"/>
              <a:t>Main Areas for Observational Improvement:</a:t>
            </a:r>
          </a:p>
          <a:p>
            <a:endParaRPr lang="en-US" dirty="0"/>
          </a:p>
          <a:p>
            <a:pPr marL="285750" indent="-285750">
              <a:buFont typeface="Arial" panose="020B0604020202020204" pitchFamily="34" charset="0"/>
              <a:buChar char="•"/>
            </a:pPr>
            <a:r>
              <a:rPr lang="en-US" dirty="0"/>
              <a:t>Better (higher cadence measurements) of the </a:t>
            </a:r>
            <a:r>
              <a:rPr lang="en-US" dirty="0" err="1"/>
              <a:t>Suprathermal</a:t>
            </a:r>
            <a:r>
              <a:rPr lang="en-US" dirty="0"/>
              <a:t> tail.</a:t>
            </a:r>
          </a:p>
          <a:p>
            <a:pPr marL="285750" indent="-285750">
              <a:buFont typeface="Arial" panose="020B0604020202020204" pitchFamily="34" charset="0"/>
              <a:buChar char="•"/>
            </a:pPr>
            <a:r>
              <a:rPr lang="en-US" dirty="0"/>
              <a:t>Better Microphysics Observations (not IMAP)</a:t>
            </a:r>
          </a:p>
          <a:p>
            <a:pPr marL="285750" indent="-285750">
              <a:buFont typeface="Arial" panose="020B0604020202020204" pitchFamily="34" charset="0"/>
              <a:buChar char="•"/>
            </a:pPr>
            <a:r>
              <a:rPr lang="en-US" dirty="0"/>
              <a:t>Multipoint measurements (including IMAP)</a:t>
            </a:r>
          </a:p>
        </p:txBody>
      </p:sp>
      <p:sp>
        <p:nvSpPr>
          <p:cNvPr id="30" name="Content Placeholder 2">
            <a:extLst>
              <a:ext uri="{FF2B5EF4-FFF2-40B4-BE49-F238E27FC236}">
                <a16:creationId xmlns:a16="http://schemas.microsoft.com/office/drawing/2014/main" id="{CB7142AB-F377-2948-9280-AD84E7B64D79}"/>
              </a:ext>
            </a:extLst>
          </p:cNvPr>
          <p:cNvSpPr txBox="1">
            <a:spLocks/>
          </p:cNvSpPr>
          <p:nvPr/>
        </p:nvSpPr>
        <p:spPr>
          <a:xfrm>
            <a:off x="3911600" y="67733"/>
            <a:ext cx="5232400" cy="3234267"/>
          </a:xfrm>
          <a:prstGeom prst="rect">
            <a:avLst/>
          </a:prstGeom>
        </p:spPr>
        <p:txBody>
          <a:bodyPr vert="horz" lIns="91440" tIns="45720" rIns="91440" bIns="45720" rtlCol="0">
            <a:normAutofit/>
          </a:bodyPr>
          <a:lstStyle>
            <a:lvl1pPr marL="0" indent="0" algn="ctr" defTabSz="457200" rtl="0" eaLnBrk="1" latinLnBrk="0" hangingPunct="1">
              <a:lnSpc>
                <a:spcPct val="100000"/>
              </a:lnSpc>
              <a:spcBef>
                <a:spcPts val="300"/>
              </a:spcBef>
              <a:spcAft>
                <a:spcPts val="300"/>
              </a:spcAft>
              <a:buClrTx/>
              <a:buFont typeface="Wingdings" charset="2"/>
              <a:buNone/>
              <a:defRPr sz="2000" b="1" kern="1200">
                <a:solidFill>
                  <a:schemeClr val="tx1">
                    <a:tint val="75000"/>
                  </a:schemeClr>
                </a:solidFill>
                <a:latin typeface="+mn-lt"/>
                <a:ea typeface="+mn-ea"/>
                <a:cs typeface="+mn-cs"/>
              </a:defRPr>
            </a:lvl1pPr>
            <a:lvl2pPr marL="457200" indent="0" algn="ctr" defTabSz="457200" rtl="0" eaLnBrk="1" latinLnBrk="0" hangingPunct="1">
              <a:lnSpc>
                <a:spcPct val="100000"/>
              </a:lnSpc>
              <a:spcBef>
                <a:spcPts val="300"/>
              </a:spcBef>
              <a:spcAft>
                <a:spcPts val="300"/>
              </a:spcAft>
              <a:buClrTx/>
              <a:buSzPct val="75000"/>
              <a:buFont typeface="Wingdings" charset="2"/>
              <a:buNone/>
              <a:defRPr sz="1800" b="1" kern="1200">
                <a:solidFill>
                  <a:schemeClr val="tx1">
                    <a:tint val="75000"/>
                  </a:schemeClr>
                </a:solidFill>
                <a:latin typeface="+mn-lt"/>
                <a:ea typeface="+mn-ea"/>
                <a:cs typeface="+mn-cs"/>
              </a:defRPr>
            </a:lvl2pPr>
            <a:lvl3pPr marL="914400" indent="0" algn="ctr" defTabSz="457200" rtl="0" eaLnBrk="1" latinLnBrk="0" hangingPunct="1">
              <a:lnSpc>
                <a:spcPct val="100000"/>
              </a:lnSpc>
              <a:spcBef>
                <a:spcPts val="300"/>
              </a:spcBef>
              <a:spcAft>
                <a:spcPts val="300"/>
              </a:spcAft>
              <a:buClrTx/>
              <a:buFont typeface="Lucida Grande"/>
              <a:buNone/>
              <a:defRPr sz="1600" b="1" kern="1200">
                <a:solidFill>
                  <a:schemeClr val="tx1">
                    <a:tint val="75000"/>
                  </a:schemeClr>
                </a:solidFill>
                <a:latin typeface="+mn-lt"/>
                <a:ea typeface="+mn-ea"/>
                <a:cs typeface="+mn-cs"/>
              </a:defRPr>
            </a:lvl3pPr>
            <a:lvl4pPr marL="1371600" indent="0" algn="ctr" defTabSz="457200" rtl="0" eaLnBrk="1" latinLnBrk="0" hangingPunct="1">
              <a:lnSpc>
                <a:spcPct val="100000"/>
              </a:lnSpc>
              <a:spcBef>
                <a:spcPts val="300"/>
              </a:spcBef>
              <a:spcAft>
                <a:spcPts val="300"/>
              </a:spcAft>
              <a:buClrTx/>
              <a:buFont typeface="Arial"/>
              <a:buNone/>
              <a:defRPr sz="1600" b="1" kern="1200">
                <a:solidFill>
                  <a:schemeClr val="tx1">
                    <a:tint val="75000"/>
                  </a:schemeClr>
                </a:solidFill>
                <a:latin typeface="+mn-lt"/>
                <a:ea typeface="+mn-ea"/>
                <a:cs typeface="+mn-cs"/>
              </a:defRPr>
            </a:lvl4pPr>
            <a:lvl5pPr marL="1828800" indent="0" algn="ctr" defTabSz="457200" rtl="0" eaLnBrk="1" latinLnBrk="0" hangingPunct="1">
              <a:lnSpc>
                <a:spcPct val="100000"/>
              </a:lnSpc>
              <a:spcBef>
                <a:spcPts val="300"/>
              </a:spcBef>
              <a:spcAft>
                <a:spcPts val="300"/>
              </a:spcAft>
              <a:buClrTx/>
              <a:buSzPct val="75000"/>
              <a:buFont typeface="Wingdings" charset="2"/>
              <a:buNone/>
              <a:defRPr sz="1600" b="1"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lvl="1"/>
            <a:endParaRPr lang="en-US" dirty="0"/>
          </a:p>
        </p:txBody>
      </p:sp>
    </p:spTree>
    <p:extLst>
      <p:ext uri="{BB962C8B-B14F-4D97-AF65-F5344CB8AC3E}">
        <p14:creationId xmlns:p14="http://schemas.microsoft.com/office/powerpoint/2010/main" val="30170109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65C7F-C93A-4CC2-897A-FB43B05B265F}"/>
              </a:ext>
            </a:extLst>
          </p:cNvPr>
          <p:cNvSpPr>
            <a:spLocks noGrp="1"/>
          </p:cNvSpPr>
          <p:nvPr>
            <p:ph type="title"/>
          </p:nvPr>
        </p:nvSpPr>
        <p:spPr/>
        <p:txBody>
          <a:bodyPr/>
          <a:lstStyle/>
          <a:p>
            <a:pPr eaLnBrk="1" fontAlgn="auto" hangingPunct="1">
              <a:spcAft>
                <a:spcPts val="0"/>
              </a:spcAft>
              <a:defRPr/>
            </a:pPr>
            <a:r>
              <a:rPr lang="en-US" dirty="0"/>
              <a:t>Revolutionary ENA Observations</a:t>
            </a:r>
          </a:p>
        </p:txBody>
      </p:sp>
      <p:pic>
        <p:nvPicPr>
          <p:cNvPr id="419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75" y="1614488"/>
            <a:ext cx="9045575" cy="449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6023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1" y="93210"/>
            <a:ext cx="6821714" cy="1143000"/>
          </a:xfrm>
        </p:spPr>
        <p:txBody>
          <a:bodyPr>
            <a:noAutofit/>
          </a:bodyPr>
          <a:lstStyle/>
          <a:p>
            <a:r>
              <a:rPr lang="en-US" sz="2400" dirty="0"/>
              <a:t>IMAP: connecting suprathermal physical processes with the Interstellar Interaction</a:t>
            </a:r>
          </a:p>
        </p:txBody>
      </p:sp>
      <p:sp>
        <p:nvSpPr>
          <p:cNvPr id="5" name="TextBox 4"/>
          <p:cNvSpPr txBox="1"/>
          <p:nvPr/>
        </p:nvSpPr>
        <p:spPr>
          <a:xfrm>
            <a:off x="1272090" y="5113208"/>
            <a:ext cx="692993" cy="369332"/>
          </a:xfrm>
          <a:prstGeom prst="rect">
            <a:avLst/>
          </a:prstGeom>
          <a:noFill/>
        </p:spPr>
        <p:txBody>
          <a:bodyPr wrap="none" rtlCol="0">
            <a:spAutoFit/>
          </a:bodyPr>
          <a:lstStyle/>
          <a:p>
            <a:r>
              <a:rPr lang="en-US" dirty="0">
                <a:solidFill>
                  <a:schemeClr val="bg1"/>
                </a:solidFill>
              </a:rPr>
              <a:t>IMAP</a:t>
            </a:r>
          </a:p>
        </p:txBody>
      </p:sp>
      <p:pic>
        <p:nvPicPr>
          <p:cNvPr id="7"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89228" y="1496786"/>
            <a:ext cx="1706870" cy="17610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nature05116-f4.2.jpg"/>
          <p:cNvPicPr>
            <a:picLocks noChangeAspect="1"/>
          </p:cNvPicPr>
          <p:nvPr/>
        </p:nvPicPr>
        <p:blipFill rotWithShape="1">
          <a:blip r:embed="rId3">
            <a:extLst>
              <a:ext uri="{28A0092B-C50C-407E-A947-70E740481C1C}">
                <a14:useLocalDpi xmlns:a14="http://schemas.microsoft.com/office/drawing/2010/main" val="0"/>
              </a:ext>
            </a:extLst>
          </a:blip>
          <a:srcRect l="16486" r="14870" b="80494"/>
          <a:stretch/>
        </p:blipFill>
        <p:spPr>
          <a:xfrm>
            <a:off x="3890154" y="3319992"/>
            <a:ext cx="1689010" cy="583946"/>
          </a:xfrm>
          <a:prstGeom prst="rect">
            <a:avLst/>
          </a:prstGeom>
        </p:spPr>
      </p:pic>
      <p:pic>
        <p:nvPicPr>
          <p:cNvPr id="9" name="Picture 8" descr="Description: IMAP fig_aug6_2011.pdf"/>
          <p:cNvPicPr/>
          <p:nvPr/>
        </p:nvPicPr>
        <p:blipFill>
          <a:blip r:embed="rId4">
            <a:extLst>
              <a:ext uri="{28A0092B-C50C-407E-A947-70E740481C1C}">
                <a14:useLocalDpi xmlns:a14="http://schemas.microsoft.com/office/drawing/2010/main" val="0"/>
              </a:ext>
            </a:extLst>
          </a:blip>
          <a:srcRect l="13963" t="13298" r="13934" b="10938"/>
          <a:stretch>
            <a:fillRect/>
          </a:stretch>
        </p:blipFill>
        <p:spPr bwMode="auto">
          <a:xfrm>
            <a:off x="3889507" y="3994290"/>
            <a:ext cx="1676398" cy="1430867"/>
          </a:xfrm>
          <a:prstGeom prst="rect">
            <a:avLst/>
          </a:prstGeom>
          <a:solidFill>
            <a:schemeClr val="bg1"/>
          </a:solidFill>
          <a:ln>
            <a:noFill/>
          </a:ln>
        </p:spPr>
      </p:pic>
      <p:sp>
        <p:nvSpPr>
          <p:cNvPr id="10" name="TextBox 9"/>
          <p:cNvSpPr txBox="1"/>
          <p:nvPr/>
        </p:nvSpPr>
        <p:spPr>
          <a:xfrm>
            <a:off x="165102" y="3925333"/>
            <a:ext cx="2787953" cy="1200329"/>
          </a:xfrm>
          <a:prstGeom prst="rect">
            <a:avLst/>
          </a:prstGeom>
          <a:noFill/>
        </p:spPr>
        <p:txBody>
          <a:bodyPr wrap="square" rtlCol="0">
            <a:spAutoFit/>
          </a:bodyPr>
          <a:lstStyle/>
          <a:p>
            <a:r>
              <a:rPr lang="en-US" dirty="0"/>
              <a:t>Understand physics of resolved (~1 min) suprathermal processes from in situ data at 1 AU</a:t>
            </a:r>
          </a:p>
        </p:txBody>
      </p:sp>
      <p:sp>
        <p:nvSpPr>
          <p:cNvPr id="11" name="Rectangle 10"/>
          <p:cNvSpPr/>
          <p:nvPr/>
        </p:nvSpPr>
        <p:spPr>
          <a:xfrm>
            <a:off x="3801164" y="1386716"/>
            <a:ext cx="1888067" cy="4292600"/>
          </a:xfrm>
          <a:prstGeom prst="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IMAP.jpg"/>
          <p:cNvPicPr>
            <a:picLocks noChangeAspect="1"/>
          </p:cNvPicPr>
          <p:nvPr/>
        </p:nvPicPr>
        <p:blipFill>
          <a:blip r:embed="rId5"/>
          <a:srcRect l="35040" t="27191" r="34716" b="29537"/>
          <a:stretch>
            <a:fillRect/>
          </a:stretch>
        </p:blipFill>
        <p:spPr>
          <a:xfrm>
            <a:off x="1372191" y="2087639"/>
            <a:ext cx="186888" cy="204409"/>
          </a:xfrm>
          <a:prstGeom prst="rect">
            <a:avLst/>
          </a:prstGeom>
        </p:spPr>
      </p:pic>
      <p:cxnSp>
        <p:nvCxnSpPr>
          <p:cNvPr id="17" name="Straight Connector 16"/>
          <p:cNvCxnSpPr/>
          <p:nvPr/>
        </p:nvCxnSpPr>
        <p:spPr>
          <a:xfrm flipH="1">
            <a:off x="979714" y="2088847"/>
            <a:ext cx="387052" cy="1055915"/>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690418" y="3262807"/>
            <a:ext cx="917539" cy="215444"/>
          </a:xfrm>
          <a:prstGeom prst="rect">
            <a:avLst/>
          </a:prstGeom>
          <a:noFill/>
        </p:spPr>
        <p:txBody>
          <a:bodyPr wrap="none" rtlCol="0">
            <a:spAutoFit/>
          </a:bodyPr>
          <a:lstStyle/>
          <a:p>
            <a:r>
              <a:rPr lang="en-US" sz="800" dirty="0"/>
              <a:t>Drake et al., 2012 </a:t>
            </a:r>
          </a:p>
        </p:txBody>
      </p:sp>
      <p:sp>
        <p:nvSpPr>
          <p:cNvPr id="22" name="TextBox 21"/>
          <p:cNvSpPr txBox="1"/>
          <p:nvPr/>
        </p:nvSpPr>
        <p:spPr>
          <a:xfrm>
            <a:off x="4060238" y="5437058"/>
            <a:ext cx="1432128" cy="246221"/>
          </a:xfrm>
          <a:prstGeom prst="rect">
            <a:avLst/>
          </a:prstGeom>
          <a:noFill/>
        </p:spPr>
        <p:txBody>
          <a:bodyPr wrap="none" rtlCol="0">
            <a:spAutoFit/>
          </a:bodyPr>
          <a:lstStyle/>
          <a:p>
            <a:r>
              <a:rPr lang="en-US" sz="1000" dirty="0" err="1"/>
              <a:t>Gloeckler</a:t>
            </a:r>
            <a:r>
              <a:rPr lang="en-US" sz="1000" dirty="0"/>
              <a:t>  et al., 2012 </a:t>
            </a:r>
          </a:p>
        </p:txBody>
      </p:sp>
      <p:pic>
        <p:nvPicPr>
          <p:cNvPr id="24"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12805" y="1375298"/>
            <a:ext cx="1719671" cy="1497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5" descr="Description: Macintosh HD:Users:mdesai:Desktop:ibexoutlinering2_2-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6833355" y="3924903"/>
            <a:ext cx="1703480" cy="15965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16"/>
          <p:cNvPicPr>
            <a:picLocks noChangeAspect="1"/>
          </p:cNvPicPr>
          <p:nvPr/>
        </p:nvPicPr>
        <p:blipFill>
          <a:blip r:embed="rId8">
            <a:extLst>
              <a:ext uri="{28A0092B-C50C-407E-A947-70E740481C1C}">
                <a14:useLocalDpi xmlns:a14="http://schemas.microsoft.com/office/drawing/2010/main" val="0"/>
              </a:ext>
            </a:extLst>
          </a:blip>
          <a:srcRect l="-2339" t="684" r="2339" b="45625"/>
          <a:stretch>
            <a:fillRect/>
          </a:stretch>
        </p:blipFill>
        <p:spPr bwMode="auto">
          <a:xfrm>
            <a:off x="6746116" y="2917973"/>
            <a:ext cx="1814287" cy="952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 name="Rectangle 29"/>
          <p:cNvSpPr/>
          <p:nvPr/>
        </p:nvSpPr>
        <p:spPr>
          <a:xfrm>
            <a:off x="6719491" y="1361707"/>
            <a:ext cx="1888067" cy="4292600"/>
          </a:xfrm>
          <a:prstGeom prst="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4813300" y="5657671"/>
            <a:ext cx="4330701" cy="923330"/>
          </a:xfrm>
          <a:prstGeom prst="rect">
            <a:avLst/>
          </a:prstGeom>
          <a:noFill/>
        </p:spPr>
        <p:txBody>
          <a:bodyPr wrap="square" rtlCol="0">
            <a:spAutoFit/>
          </a:bodyPr>
          <a:lstStyle/>
          <a:p>
            <a:r>
              <a:rPr lang="en-US" dirty="0">
                <a:solidFill>
                  <a:srgbClr val="000000"/>
                </a:solidFill>
              </a:rPr>
              <a:t>Physics of the interstellar interaction, Ribbon, Belt and local interstellar medium</a:t>
            </a:r>
          </a:p>
        </p:txBody>
      </p:sp>
      <p:sp>
        <p:nvSpPr>
          <p:cNvPr id="32" name="TextBox 31"/>
          <p:cNvSpPr txBox="1"/>
          <p:nvPr/>
        </p:nvSpPr>
        <p:spPr>
          <a:xfrm>
            <a:off x="6767639" y="5299703"/>
            <a:ext cx="1854419" cy="246221"/>
          </a:xfrm>
          <a:prstGeom prst="rect">
            <a:avLst/>
          </a:prstGeom>
          <a:noFill/>
        </p:spPr>
        <p:txBody>
          <a:bodyPr wrap="none" rtlCol="0">
            <a:spAutoFit/>
          </a:bodyPr>
          <a:lstStyle/>
          <a:p>
            <a:r>
              <a:rPr lang="en-US" sz="1000" dirty="0">
                <a:solidFill>
                  <a:schemeClr val="bg1"/>
                </a:solidFill>
              </a:rPr>
              <a:t>Schwadron and </a:t>
            </a:r>
            <a:r>
              <a:rPr lang="en-US" sz="1000" dirty="0" err="1">
                <a:solidFill>
                  <a:schemeClr val="bg1"/>
                </a:solidFill>
              </a:rPr>
              <a:t>McComas</a:t>
            </a:r>
            <a:r>
              <a:rPr lang="en-US" sz="1000" dirty="0">
                <a:solidFill>
                  <a:schemeClr val="bg1"/>
                </a:solidFill>
              </a:rPr>
              <a:t>, 2013</a:t>
            </a:r>
          </a:p>
        </p:txBody>
      </p:sp>
      <p:sp>
        <p:nvSpPr>
          <p:cNvPr id="33" name="TextBox 32"/>
          <p:cNvSpPr txBox="1"/>
          <p:nvPr/>
        </p:nvSpPr>
        <p:spPr>
          <a:xfrm>
            <a:off x="6823914" y="2921174"/>
            <a:ext cx="1749197" cy="246221"/>
          </a:xfrm>
          <a:prstGeom prst="rect">
            <a:avLst/>
          </a:prstGeom>
          <a:noFill/>
        </p:spPr>
        <p:txBody>
          <a:bodyPr wrap="none" rtlCol="0">
            <a:spAutoFit/>
          </a:bodyPr>
          <a:lstStyle/>
          <a:p>
            <a:r>
              <a:rPr lang="en-US" sz="1000" dirty="0" err="1"/>
              <a:t>McComas</a:t>
            </a:r>
            <a:r>
              <a:rPr lang="en-US" sz="1000" dirty="0"/>
              <a:t> &amp; Schwadron, 2014</a:t>
            </a:r>
          </a:p>
        </p:txBody>
      </p:sp>
      <p:sp>
        <p:nvSpPr>
          <p:cNvPr id="34" name="TextBox 33"/>
          <p:cNvSpPr txBox="1"/>
          <p:nvPr/>
        </p:nvSpPr>
        <p:spPr>
          <a:xfrm>
            <a:off x="7221243" y="2620002"/>
            <a:ext cx="1307519" cy="246221"/>
          </a:xfrm>
          <a:prstGeom prst="rect">
            <a:avLst/>
          </a:prstGeom>
          <a:noFill/>
        </p:spPr>
        <p:txBody>
          <a:bodyPr wrap="none" rtlCol="0">
            <a:spAutoFit/>
          </a:bodyPr>
          <a:lstStyle/>
          <a:p>
            <a:r>
              <a:rPr lang="en-US" sz="1000" dirty="0" err="1"/>
              <a:t>McComas</a:t>
            </a:r>
            <a:r>
              <a:rPr lang="en-US" sz="1000" dirty="0"/>
              <a:t> et al., 2012</a:t>
            </a:r>
          </a:p>
        </p:txBody>
      </p:sp>
      <p:pic>
        <p:nvPicPr>
          <p:cNvPr id="2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1814286"/>
            <a:ext cx="3236537" cy="177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Bent-Up Arrow 2"/>
          <p:cNvSpPr/>
          <p:nvPr/>
        </p:nvSpPr>
        <p:spPr>
          <a:xfrm rot="5400000">
            <a:off x="2781906" y="3676953"/>
            <a:ext cx="850392" cy="731520"/>
          </a:xfrm>
          <a:prstGeom prst="bentUpArrow">
            <a:avLst/>
          </a:prstGeom>
          <a:solidFill>
            <a:srgbClr val="0000FF"/>
          </a:solidFill>
          <a:ln w="12700" cmpd="sng">
            <a:solidFill>
              <a:srgbClr val="0000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 name="Right Arrow 3"/>
          <p:cNvSpPr/>
          <p:nvPr/>
        </p:nvSpPr>
        <p:spPr>
          <a:xfrm>
            <a:off x="5866191" y="4051905"/>
            <a:ext cx="701524" cy="374952"/>
          </a:xfrm>
          <a:prstGeom prst="rightArrow">
            <a:avLst/>
          </a:prstGeom>
          <a:solidFill>
            <a:srgbClr val="0000FF"/>
          </a:solidFill>
          <a:ln w="12700" cmpd="sng">
            <a:solidFill>
              <a:srgbClr val="0000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014154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AD41A-275B-4196-AA4B-08BD97D60E87}"/>
              </a:ext>
            </a:extLst>
          </p:cNvPr>
          <p:cNvSpPr>
            <a:spLocks noGrp="1"/>
          </p:cNvSpPr>
          <p:nvPr>
            <p:ph type="title"/>
          </p:nvPr>
        </p:nvSpPr>
        <p:spPr/>
        <p:txBody>
          <a:bodyPr/>
          <a:lstStyle/>
          <a:p>
            <a:pPr eaLnBrk="1" fontAlgn="auto" hangingPunct="1">
              <a:spcAft>
                <a:spcPts val="0"/>
              </a:spcAft>
              <a:defRPr/>
            </a:pPr>
            <a:r>
              <a:rPr lang="en-US" dirty="0"/>
              <a:t>I-</a:t>
            </a:r>
            <a:r>
              <a:rPr lang="en-US" dirty="0" err="1"/>
              <a:t>ALiRT</a:t>
            </a:r>
            <a:r>
              <a:rPr lang="en-US" dirty="0"/>
              <a:t> Enhancement</a:t>
            </a:r>
          </a:p>
        </p:txBody>
      </p:sp>
      <p:sp>
        <p:nvSpPr>
          <p:cNvPr id="3" name="Content Placeholder 2">
            <a:extLst>
              <a:ext uri="{FF2B5EF4-FFF2-40B4-BE49-F238E27FC236}">
                <a16:creationId xmlns:a16="http://schemas.microsoft.com/office/drawing/2014/main" id="{448142D7-F757-4CDC-AFB0-62DC090605FD}"/>
              </a:ext>
            </a:extLst>
          </p:cNvPr>
          <p:cNvSpPr>
            <a:spLocks noGrp="1"/>
          </p:cNvSpPr>
          <p:nvPr>
            <p:ph idx="1"/>
          </p:nvPr>
        </p:nvSpPr>
        <p:spPr>
          <a:xfrm>
            <a:off x="4414838" y="1508125"/>
            <a:ext cx="4441825" cy="4876800"/>
          </a:xfrm>
        </p:spPr>
        <p:txBody>
          <a:bodyPr>
            <a:normAutofit fontScale="92500" lnSpcReduction="10000"/>
          </a:bodyPr>
          <a:lstStyle/>
          <a:p>
            <a:pPr eaLnBrk="1" fontAlgn="auto" hangingPunct="1">
              <a:buFont typeface="Wingdings" charset="2"/>
              <a:buChar char="§"/>
              <a:defRPr/>
            </a:pPr>
            <a:r>
              <a:rPr lang="en-US" sz="2800" b="0" dirty="0"/>
              <a:t>Continuation of ACE data but with significantly higher cadence</a:t>
            </a:r>
          </a:p>
          <a:p>
            <a:pPr eaLnBrk="1" fontAlgn="auto" hangingPunct="1">
              <a:buFont typeface="Wingdings" charset="2"/>
              <a:buChar char="§"/>
              <a:defRPr/>
            </a:pPr>
            <a:r>
              <a:rPr lang="en-US" sz="2800" b="0" dirty="0"/>
              <a:t>New real-time observations</a:t>
            </a:r>
          </a:p>
          <a:p>
            <a:pPr lvl="1" eaLnBrk="1" fontAlgn="auto" hangingPunct="1">
              <a:buFont typeface="Wingdings" charset="2"/>
              <a:buChar char="Ø"/>
              <a:defRPr/>
            </a:pPr>
            <a:r>
              <a:rPr lang="en-US" sz="2400" b="0" dirty="0"/>
              <a:t>Electron fluxes from large solar events arrive well before the damaging protons and ions </a:t>
            </a:r>
            <a:r>
              <a:rPr lang="en-US" sz="2400" b="0" dirty="0">
                <a:sym typeface="Wingdings" panose="05000000000000000000" pitchFamily="2" charset="2"/>
              </a:rPr>
              <a:t> new prediction capability</a:t>
            </a:r>
          </a:p>
          <a:p>
            <a:pPr lvl="1" eaLnBrk="1" fontAlgn="auto" hangingPunct="1">
              <a:buFont typeface="Wingdings" charset="2"/>
              <a:buChar char="Ø"/>
              <a:defRPr/>
            </a:pPr>
            <a:r>
              <a:rPr lang="pt-BR" sz="2400" b="0" dirty="0"/>
              <a:t>SW C6+/C5+, O7+/O6+, Mg/O, Fe/O, and Fe </a:t>
            </a:r>
            <a:r>
              <a:rPr lang="en-US" sz="2400" b="0" dirty="0"/>
              <a:t>charge-state ratios along with SW moments enable identifying type of SW structure</a:t>
            </a:r>
          </a:p>
        </p:txBody>
      </p:sp>
      <p:pic>
        <p:nvPicPr>
          <p:cNvPr id="4403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513" y="1344613"/>
            <a:ext cx="3721100"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575" y="2573338"/>
            <a:ext cx="3708400" cy="123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463" y="3946525"/>
            <a:ext cx="3735387"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7309433"/>
      </p:ext>
    </p:extLst>
  </p:cSld>
  <p:clrMapOvr>
    <a:masterClrMapping/>
  </p:clrMapOvr>
</p:sld>
</file>

<file path=ppt/theme/theme1.xml><?xml version="1.0" encoding="utf-8"?>
<a:theme xmlns:a="http://schemas.openxmlformats.org/drawingml/2006/main" name="2015-11 SPP Tag Up Driesman V4">
  <a:themeElements>
    <a:clrScheme name="APL Branding">
      <a:dk1>
        <a:sysClr val="windowText" lastClr="000000"/>
      </a:dk1>
      <a:lt1>
        <a:sysClr val="window" lastClr="FFFFFF"/>
      </a:lt1>
      <a:dk2>
        <a:srgbClr val="002463"/>
      </a:dk2>
      <a:lt2>
        <a:srgbClr val="EEECE1"/>
      </a:lt2>
      <a:accent1>
        <a:srgbClr val="2C6AC1"/>
      </a:accent1>
      <a:accent2>
        <a:srgbClr val="A0B9EF"/>
      </a:accent2>
      <a:accent3>
        <a:srgbClr val="8C8C8C"/>
      </a:accent3>
      <a:accent4>
        <a:srgbClr val="973505"/>
      </a:accent4>
      <a:accent5>
        <a:srgbClr val="D74C05"/>
      </a:accent5>
      <a:accent6>
        <a:srgbClr val="FD8D16"/>
      </a:accent6>
      <a:hlink>
        <a:srgbClr val="1F63BB"/>
      </a:hlink>
      <a:folHlink>
        <a:srgbClr val="6A346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60000"/>
            <a:lumOff val="40000"/>
          </a:schemeClr>
        </a:solidFill>
        <a:ln w="12700" cmpd="sng"/>
      </a:spPr>
      <a:bodyPr rtlCol="0" anchor="ctr"/>
      <a:lstStyle>
        <a:defPPr algn="ctr">
          <a:defRPr/>
        </a:defPPr>
      </a:lstStyle>
      <a:style>
        <a:lnRef idx="2">
          <a:schemeClr val="dk1"/>
        </a:lnRef>
        <a:fillRef idx="1">
          <a:schemeClr val="lt1"/>
        </a:fillRef>
        <a:effectRef idx="0">
          <a:schemeClr val="dk1"/>
        </a:effectRef>
        <a:fontRef idx="minor">
          <a:schemeClr val="dk1"/>
        </a:fontRef>
      </a:style>
    </a:spDef>
    <a:lnDef>
      <a:spPr>
        <a:ln>
          <a:tailEnd type="none" w="med" len="lg"/>
        </a:ln>
      </a:spPr>
      <a:bodyPr/>
      <a:lstStyle/>
      <a:style>
        <a:lnRef idx="1">
          <a:schemeClr val="dk1"/>
        </a:lnRef>
        <a:fillRef idx="0">
          <a:schemeClr val="dk1"/>
        </a:fillRef>
        <a:effectRef idx="0">
          <a:schemeClr val="dk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2015-11 SPP Tag Up Driesman V4</Template>
  <TotalTime>38177</TotalTime>
  <Words>1253</Words>
  <Application>Microsoft Office PowerPoint</Application>
  <PresentationFormat>On-screen Show (4:3)</PresentationFormat>
  <Paragraphs>134</Paragraphs>
  <Slides>21</Slides>
  <Notes>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21</vt:i4>
      </vt:variant>
    </vt:vector>
  </HeadingPairs>
  <TitlesOfParts>
    <vt:vector size="31" baseType="lpstr">
      <vt:lpstr>Arial</vt:lpstr>
      <vt:lpstr>Arial Narrow</vt:lpstr>
      <vt:lpstr>Calibri</vt:lpstr>
      <vt:lpstr>Calibri Light</vt:lpstr>
      <vt:lpstr>Helvetica</vt:lpstr>
      <vt:lpstr>Lucida Grande</vt:lpstr>
      <vt:lpstr>Symbol</vt:lpstr>
      <vt:lpstr>Wingdings</vt:lpstr>
      <vt:lpstr>2015-11 SPP Tag Up Driesman V4</vt:lpstr>
      <vt:lpstr>Custom Design</vt:lpstr>
      <vt:lpstr>PowerPoint Presentation</vt:lpstr>
      <vt:lpstr>PowerPoint Presentation</vt:lpstr>
      <vt:lpstr>PowerPoint Presentation</vt:lpstr>
      <vt:lpstr>PowerPoint Presentation</vt:lpstr>
      <vt:lpstr>Critical Particle Acceleration Observations</vt:lpstr>
      <vt:lpstr>PowerPoint Presentation</vt:lpstr>
      <vt:lpstr>Revolutionary ENA Observations</vt:lpstr>
      <vt:lpstr>IMAP: connecting suprathermal physical processes with the Interstellar Interaction</vt:lpstr>
      <vt:lpstr>I-ALiRT Enhancement</vt:lpstr>
      <vt:lpstr>Heliophysics Community Engagement</vt:lpstr>
      <vt:lpstr>Launching in 2024 – GO IMAP!!!</vt:lpstr>
      <vt:lpstr>Space Science Reviews (open access)</vt:lpstr>
      <vt:lpstr>Backup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IMAP connects the dots: 1 AU – Outer Heliosphere - LISM</vt:lpstr>
    </vt:vector>
  </TitlesOfParts>
  <Company>Johns Hopkins University - Applied Physics Lab</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Driesman, Andy</dc:creator>
  <cp:lastModifiedBy>Christian, Eric R. (GSFC-6720)</cp:lastModifiedBy>
  <cp:revision>349</cp:revision>
  <cp:lastPrinted>2015-11-05T13:34:54Z</cp:lastPrinted>
  <dcterms:created xsi:type="dcterms:W3CDTF">2018-03-01T19:43:08Z</dcterms:created>
  <dcterms:modified xsi:type="dcterms:W3CDTF">2019-07-24T12:31:24Z</dcterms:modified>
</cp:coreProperties>
</file>