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56" r:id="rId2"/>
    <p:sldId id="482" r:id="rId3"/>
    <p:sldId id="470" r:id="rId4"/>
    <p:sldId id="424" r:id="rId5"/>
    <p:sldId id="437" r:id="rId6"/>
    <p:sldId id="425" r:id="rId7"/>
    <p:sldId id="471" r:id="rId8"/>
    <p:sldId id="432" r:id="rId9"/>
    <p:sldId id="433" r:id="rId10"/>
    <p:sldId id="435" r:id="rId11"/>
    <p:sldId id="440" r:id="rId12"/>
    <p:sldId id="429" r:id="rId13"/>
    <p:sldId id="483" r:id="rId14"/>
    <p:sldId id="447" r:id="rId15"/>
    <p:sldId id="441" r:id="rId16"/>
    <p:sldId id="448" r:id="rId17"/>
    <p:sldId id="487" r:id="rId18"/>
    <p:sldId id="485" r:id="rId19"/>
    <p:sldId id="486" r:id="rId20"/>
    <p:sldId id="484" r:id="rId21"/>
    <p:sldId id="458" r:id="rId22"/>
    <p:sldId id="438" r:id="rId23"/>
    <p:sldId id="459" r:id="rId24"/>
    <p:sldId id="466" r:id="rId25"/>
    <p:sldId id="446" r:id="rId26"/>
    <p:sldId id="453" r:id="rId27"/>
    <p:sldId id="490" r:id="rId28"/>
    <p:sldId id="454" r:id="rId29"/>
    <p:sldId id="463" r:id="rId30"/>
    <p:sldId id="452" r:id="rId31"/>
    <p:sldId id="467" r:id="rId32"/>
    <p:sldId id="472" r:id="rId33"/>
    <p:sldId id="473" r:id="rId34"/>
    <p:sldId id="481" r:id="rId35"/>
    <p:sldId id="478" r:id="rId36"/>
    <p:sldId id="479" r:id="rId37"/>
    <p:sldId id="480" r:id="rId38"/>
    <p:sldId id="474" r:id="rId39"/>
    <p:sldId id="475" r:id="rId40"/>
    <p:sldId id="476" r:id="rId41"/>
    <p:sldId id="477" r:id="rId42"/>
    <p:sldId id="488" r:id="rId43"/>
    <p:sldId id="489" r:id="rId4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6685" autoAdjust="0"/>
  </p:normalViewPr>
  <p:slideViewPr>
    <p:cSldViewPr snapToObjects="1">
      <p:cViewPr varScale="1">
        <p:scale>
          <a:sx n="93" d="100"/>
          <a:sy n="93" d="100"/>
        </p:scale>
        <p:origin x="1096" y="208"/>
      </p:cViewPr>
      <p:guideLst>
        <p:guide orient="horz" pos="2160"/>
        <p:guide pos="2880"/>
      </p:guideLst>
    </p:cSldViewPr>
  </p:slideViewPr>
  <p:notesTextViewPr>
    <p:cViewPr>
      <p:scale>
        <a:sx n="105" d="100"/>
        <a:sy n="105"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336BAA1-7BEB-574F-9332-A8CB6336891F}" type="datetime1">
              <a:rPr lang="en-US"/>
              <a:pPr>
                <a:defRPr/>
              </a:pPr>
              <a:t>7/28/19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11E3C2-1F4F-7F48-9F15-03EDCD9FB948}" type="slidenum">
              <a:rPr lang="en-US"/>
              <a:pPr>
                <a:defRPr/>
              </a:pPr>
              <a:t>‹#›</a:t>
            </a:fld>
            <a:endParaRPr lang="en-US"/>
          </a:p>
        </p:txBody>
      </p:sp>
    </p:spTree>
    <p:extLst>
      <p:ext uri="{BB962C8B-B14F-4D97-AF65-F5344CB8AC3E}">
        <p14:creationId xmlns:p14="http://schemas.microsoft.com/office/powerpoint/2010/main" val="43559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D6950A4-0CF8-574E-9BF4-9F0DC096EE7E}" type="datetime1">
              <a:rPr lang="en-US"/>
              <a:pPr>
                <a:defRPr/>
              </a:pPr>
              <a:t>7/28/19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2B729C-E057-6B48-8C18-E4752CC8D797}" type="slidenum">
              <a:rPr lang="en-US"/>
              <a:pPr>
                <a:defRPr/>
              </a:pPr>
              <a:t>‹#›</a:t>
            </a:fld>
            <a:endParaRPr lang="en-US"/>
          </a:p>
        </p:txBody>
      </p:sp>
    </p:spTree>
    <p:extLst>
      <p:ext uri="{BB962C8B-B14F-4D97-AF65-F5344CB8AC3E}">
        <p14:creationId xmlns:p14="http://schemas.microsoft.com/office/powerpoint/2010/main" val="19703677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arenBoth"/>
              <a:tabLst/>
              <a:defRPr/>
            </a:pPr>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1</a:t>
            </a:fld>
            <a:endParaRPr lang="en-US" sz="1200"/>
          </a:p>
        </p:txBody>
      </p:sp>
    </p:spTree>
    <p:extLst>
      <p:ext uri="{BB962C8B-B14F-4D97-AF65-F5344CB8AC3E}">
        <p14:creationId xmlns:p14="http://schemas.microsoft.com/office/powerpoint/2010/main" val="860131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5. Angular power spectrum calculated for the relative intensity map with a minimum energy of 78 GeV. The horizontal axis is the multipole l of the spherical harmonic expansion and the vertical axis is angular power at that l value. The angular scale of each multipole is ∼180°/l. C</a:t>
            </a:r>
            <a:r>
              <a:rPr lang="en-US" sz="1200" kern="1200" baseline="-25000" dirty="0">
                <a:solidFill>
                  <a:schemeClr val="tx1"/>
                </a:solidFill>
                <a:effectLst/>
                <a:latin typeface="+mn-lt"/>
                <a:ea typeface="ＭＳ Ｐゴシック" charset="-128"/>
                <a:cs typeface="ＭＳ Ｐゴシック" charset="-128"/>
              </a:rPr>
              <a:t>l</a:t>
            </a:r>
            <a:r>
              <a:rPr lang="en-US" sz="1200" kern="1200" dirty="0">
                <a:solidFill>
                  <a:schemeClr val="tx1"/>
                </a:solidFill>
                <a:effectLst/>
                <a:latin typeface="+mn-lt"/>
                <a:ea typeface="ＭＳ Ｐゴシック" charset="-128"/>
                <a:cs typeface="ＭＳ Ｐゴシック" charset="-128"/>
              </a:rPr>
              <a:t> is the angular power in the map, which includes an anisotropic component and a noise component, C</a:t>
            </a:r>
            <a:r>
              <a:rPr lang="en-US" sz="1200" kern="1200" baseline="-25000" dirty="0">
                <a:solidFill>
                  <a:schemeClr val="tx1"/>
                </a:solidFill>
                <a:effectLst/>
                <a:latin typeface="+mn-lt"/>
                <a:ea typeface="ＭＳ Ｐゴシック" charset="-128"/>
                <a:cs typeface="ＭＳ Ｐゴシック" charset="-128"/>
              </a:rPr>
              <a:t>N</a:t>
            </a:r>
            <a:r>
              <a:rPr lang="en-US" sz="1200" kern="1200" dirty="0">
                <a:solidFill>
                  <a:schemeClr val="tx1"/>
                </a:solidFill>
                <a:effectLst/>
                <a:latin typeface="+mn-lt"/>
                <a:ea typeface="ＭＳ Ｐゴシック" charset="-128"/>
                <a:cs typeface="ＭＳ Ｐゴシック" charset="-128"/>
              </a:rPr>
              <a:t>. The angular power due to white noise is subtracted from the measured power, which is the maximum likelihood estimator for the underlying anisotropy in the map. The error bars are the statistical uncertainty on the measured angular power. The colored bands represent the distribution of expected results under the null hypothesis, i.e., isotropic sky. </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11</a:t>
            </a:fld>
            <a:endParaRPr lang="en-US"/>
          </a:p>
        </p:txBody>
      </p:sp>
    </p:spTree>
    <p:extLst>
      <p:ext uri="{BB962C8B-B14F-4D97-AF65-F5344CB8AC3E}">
        <p14:creationId xmlns:p14="http://schemas.microsoft.com/office/powerpoint/2010/main" val="99373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6. Top: Measured dipole amplitude, </a:t>
            </a:r>
            <a:r>
              <a:rPr lang="el-GR" sz="1200" kern="1200" dirty="0">
                <a:solidFill>
                  <a:schemeClr val="tx1"/>
                </a:solidFill>
                <a:effectLst/>
                <a:latin typeface="+mn-lt"/>
                <a:ea typeface="ＭＳ Ｐゴシック" charset="-128"/>
                <a:cs typeface="ＭＳ Ｐゴシック" charset="-128"/>
              </a:rPr>
              <a:t>δ, </a:t>
            </a:r>
            <a:r>
              <a:rPr lang="en-US" sz="1200" kern="1200" dirty="0">
                <a:solidFill>
                  <a:schemeClr val="tx1"/>
                </a:solidFill>
                <a:effectLst/>
                <a:latin typeface="+mn-lt"/>
                <a:ea typeface="ＭＳ Ｐゴシック" charset="-128"/>
                <a:cs typeface="ＭＳ Ｐゴシック" charset="-128"/>
              </a:rPr>
              <a:t>for each cumulative energy bin. The dipole amplitude is calculated directly from the measured dipole power (C</a:t>
            </a:r>
            <a:r>
              <a:rPr lang="en-US" sz="1200" kern="1200" baseline="-25000" dirty="0">
                <a:solidFill>
                  <a:schemeClr val="tx1"/>
                </a:solidFill>
                <a:effectLst/>
                <a:latin typeface="+mn-lt"/>
                <a:ea typeface="ＭＳ Ｐゴシック" charset="-128"/>
                <a:cs typeface="ＭＳ Ｐゴシック" charset="-128"/>
              </a:rPr>
              <a:t>1</a:t>
            </a:r>
            <a:r>
              <a:rPr lang="en-US" sz="1200" kern="1200" dirty="0">
                <a:solidFill>
                  <a:schemeClr val="tx1"/>
                </a:solidFill>
                <a:effectLst/>
                <a:latin typeface="+mn-lt"/>
                <a:ea typeface="ＭＳ Ｐゴシック" charset="-128"/>
                <a:cs typeface="ＭＳ Ｐゴシック" charset="-128"/>
              </a:rPr>
              <a:t>). The error bars are the statistical uncertainty on the measured quantities and the colored bands represent the distribution of expected results under the null hypothesis, i.e., isotropic sky.</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12</a:t>
            </a:fld>
            <a:endParaRPr lang="en-US"/>
          </a:p>
        </p:txBody>
      </p:sp>
    </p:spTree>
    <p:extLst>
      <p:ext uri="{BB962C8B-B14F-4D97-AF65-F5344CB8AC3E}">
        <p14:creationId xmlns:p14="http://schemas.microsoft.com/office/powerpoint/2010/main" val="98662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6. Bottom: 95% confidence level upper limits on the dipole amplitude for each cumulative energy bin. The dashed line represents the expected upper limits under the null hypothesis. The colored bands show the 68% and 95% containment of upper limits expected from an ensemble of measurements under the null hypothesis.</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a:t>
            </a:fld>
            <a:endParaRPr lang="en-US"/>
          </a:p>
        </p:txBody>
      </p:sp>
    </p:spTree>
    <p:extLst>
      <p:ext uri="{BB962C8B-B14F-4D97-AF65-F5344CB8AC3E}">
        <p14:creationId xmlns:p14="http://schemas.microsoft.com/office/powerpoint/2010/main" val="337038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 0.01: significance 2.6 sigma</a:t>
            </a:r>
          </a:p>
          <a:p>
            <a:endParaRPr lang="en-US" dirty="0"/>
          </a:p>
          <a:p>
            <a:r>
              <a:rPr lang="en-US" dirty="0"/>
              <a:t>2.5: 0.0124</a:t>
            </a:r>
          </a:p>
          <a:p>
            <a:r>
              <a:rPr lang="en-US" dirty="0"/>
              <a:t>2.53: 0.0114</a:t>
            </a:r>
          </a:p>
          <a:p>
            <a:r>
              <a:rPr lang="en-US" dirty="0"/>
              <a:t>2.55: 0.0108</a:t>
            </a:r>
          </a:p>
          <a:p>
            <a:r>
              <a:rPr lang="en-US" dirty="0"/>
              <a:t>2.57: 0.0102</a:t>
            </a:r>
          </a:p>
          <a:p>
            <a:r>
              <a:rPr lang="en-US" dirty="0"/>
              <a:t>2.58: 0.00988</a:t>
            </a:r>
          </a:p>
          <a:p>
            <a:r>
              <a:rPr lang="en-US" dirty="0"/>
              <a:t>2.60: 0.00932</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15</a:t>
            </a:fld>
            <a:endParaRPr lang="en-US"/>
          </a:p>
        </p:txBody>
      </p:sp>
    </p:spTree>
    <p:extLst>
      <p:ext uri="{BB962C8B-B14F-4D97-AF65-F5344CB8AC3E}">
        <p14:creationId xmlns:p14="http://schemas.microsoft.com/office/powerpoint/2010/main" val="1082421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1. Results from an MC study comparing two reference map methods using an ideal detector with a conical field of view with a maximum off-axis angle of 60°. Each realization consists of one million events injected with a 1% dipole oriented at an angle </a:t>
            </a:r>
            <a:r>
              <a:rPr lang="el-GR" dirty="0"/>
              <a:t>α </a:t>
            </a:r>
            <a:r>
              <a:rPr lang="en-US" dirty="0"/>
              <a:t>relative to the North Celestial Pole. Reference maps were created using the time-scrambling method (top) and the rate-based method (bottom). The null hypothesis refers to realizations with events injected </a:t>
            </a:r>
            <a:r>
              <a:rPr lang="en-US" dirty="0" err="1"/>
              <a:t>isotropically</a:t>
            </a:r>
            <a:r>
              <a:rPr lang="en-US" dirty="0"/>
              <a:t>.</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18</a:t>
            </a:fld>
            <a:endParaRPr lang="en-US"/>
          </a:p>
        </p:txBody>
      </p:sp>
    </p:spTree>
    <p:extLst>
      <p:ext uri="{BB962C8B-B14F-4D97-AF65-F5344CB8AC3E}">
        <p14:creationId xmlns:p14="http://schemas.microsoft.com/office/powerpoint/2010/main" val="2103528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4. Measured a</a:t>
            </a:r>
            <a:r>
              <a:rPr lang="en-US" baseline="-25000" dirty="0"/>
              <a:t>1m</a:t>
            </a:r>
            <a:r>
              <a:rPr lang="en-US" dirty="0"/>
              <a:t> coefficients of the spherical harmonic expansion vs. minimum energy. From left to right: a</a:t>
            </a:r>
            <a:r>
              <a:rPr lang="en-US" baseline="-25000" dirty="0"/>
              <a:t>1−1</a:t>
            </a:r>
            <a:r>
              <a:rPr lang="en-US" dirty="0"/>
              <a:t>, a</a:t>
            </a:r>
            <a:r>
              <a:rPr lang="en-US" baseline="-25000" dirty="0"/>
              <a:t>10</a:t>
            </a:r>
            <a:r>
              <a:rPr lang="en-US" dirty="0"/>
              <a:t>, and a</a:t>
            </a:r>
            <a:r>
              <a:rPr lang="en-US" baseline="-25000" dirty="0"/>
              <a:t>11</a:t>
            </a:r>
            <a:r>
              <a:rPr lang="en-US" dirty="0"/>
              <a:t>. Note that the a</a:t>
            </a:r>
            <a:r>
              <a:rPr lang="en-US" baseline="-25000" dirty="0"/>
              <a:t>10</a:t>
            </a:r>
            <a:r>
              <a:rPr lang="en-US" dirty="0"/>
              <a:t> coefficient corresponds to the dipole component aligned with the polar axis, which is unconstrained by ground-based measurements. The error bars are the 1</a:t>
            </a:r>
            <a:r>
              <a:rPr lang="el-GR" dirty="0"/>
              <a:t>σ </a:t>
            </a:r>
            <a:r>
              <a:rPr lang="en-US" dirty="0"/>
              <a:t>statistical uncertainty on the measured coefficients and the colored bands represent the distribution of expected results under the null hypothesis, i.e., isotropic sky.</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19</a:t>
            </a:fld>
            <a:endParaRPr lang="en-US"/>
          </a:p>
        </p:txBody>
      </p:sp>
    </p:spTree>
    <p:extLst>
      <p:ext uri="{BB962C8B-B14F-4D97-AF65-F5344CB8AC3E}">
        <p14:creationId xmlns:p14="http://schemas.microsoft.com/office/powerpoint/2010/main" val="138066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 (Fig 13)</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13. Comparison of the amplitude (A</a:t>
            </a:r>
            <a:r>
              <a:rPr lang="en-US" baseline="-25000" dirty="0"/>
              <a:t>1</a:t>
            </a:r>
            <a:r>
              <a:rPr lang="en-US" dirty="0"/>
              <a:t>) and phase (</a:t>
            </a:r>
            <a:r>
              <a:rPr lang="el-GR" dirty="0"/>
              <a:t>Φ1) </a:t>
            </a:r>
            <a:r>
              <a:rPr lang="en-US" dirty="0"/>
              <a:t>of the one-dimensional, i.e., right ascension-projected, dipole term of the harmonic expansion measured by Fermi-LAT above 78 GeV compared to previous measurements by underground muon telescopes (</a:t>
            </a:r>
            <a:r>
              <a:rPr lang="en-US" dirty="0" err="1"/>
              <a:t>Bercovitch</a:t>
            </a:r>
            <a:r>
              <a:rPr lang="en-US" dirty="0"/>
              <a:t> &amp; Agrawal 1981; </a:t>
            </a:r>
            <a:r>
              <a:rPr lang="en-US" dirty="0" err="1"/>
              <a:t>Thambyahpillai</a:t>
            </a:r>
            <a:r>
              <a:rPr lang="en-US" dirty="0"/>
              <a:t> 1983; </a:t>
            </a:r>
            <a:r>
              <a:rPr lang="en-US" dirty="0" err="1"/>
              <a:t>Swinson</a:t>
            </a:r>
            <a:r>
              <a:rPr lang="en-US" dirty="0"/>
              <a:t> &amp; Nagashima 1985; Ueno et al. 1990; Mori et al. 1995; </a:t>
            </a:r>
            <a:r>
              <a:rPr lang="en-US" dirty="0" err="1"/>
              <a:t>Munakata</a:t>
            </a:r>
            <a:r>
              <a:rPr lang="en-US" dirty="0"/>
              <a:t> et al. 1995).  The amplitude and phase were calculated from a1−1 and a11</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coefficients of the spherical harmonic expansion using Equations 5 and 8 from </a:t>
            </a:r>
            <a:r>
              <a:rPr lang="en-US" dirty="0" err="1"/>
              <a:t>Abeysekara</a:t>
            </a:r>
            <a:r>
              <a:rPr lang="en-US" dirty="0"/>
              <a:t> et al. (2018a). The Fermi measurement is not significant, but is plotted </a:t>
            </a:r>
            <a:r>
              <a:rPr lang="en-US" sz="1200" kern="1200" dirty="0">
                <a:solidFill>
                  <a:schemeClr val="tx1"/>
                </a:solidFill>
                <a:effectLst/>
                <a:latin typeface="+mn-lt"/>
                <a:ea typeface="ＭＳ Ｐゴシック" charset="-128"/>
                <a:cs typeface="ＭＳ Ｐゴシック" charset="-128"/>
              </a:rPr>
              <a:t>here and upper limit from this work are both shown for completeness</a:t>
            </a:r>
            <a:r>
              <a:rPr lang="en-US" dirty="0"/>
              <a:t>. The upper limit was calculated by projecting the 95\% C.L. upper limit on the total dipole amplitude onto the right ascension axis using the best fit direction from Table 2.</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20</a:t>
            </a:fld>
            <a:endParaRPr lang="en-US"/>
          </a:p>
        </p:txBody>
      </p:sp>
    </p:spTree>
    <p:extLst>
      <p:ext uri="{BB962C8B-B14F-4D97-AF65-F5344CB8AC3E}">
        <p14:creationId xmlns:p14="http://schemas.microsoft.com/office/powerpoint/2010/main" val="425671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22</a:t>
            </a:fld>
            <a:endParaRPr lang="en-US"/>
          </a:p>
        </p:txBody>
      </p:sp>
    </p:spTree>
    <p:extLst>
      <p:ext uri="{BB962C8B-B14F-4D97-AF65-F5344CB8AC3E}">
        <p14:creationId xmlns:p14="http://schemas.microsoft.com/office/powerpoint/2010/main" val="78493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analysis was:</a:t>
            </a:r>
          </a:p>
          <a:p>
            <a:r>
              <a:rPr lang="en-US" dirty="0"/>
              <a:t>1 year of data, 1.6M events, upper limits 0.5</a:t>
            </a:r>
            <a:r>
              <a:rPr lang="en-US" baseline="0" dirty="0"/>
              <a:t>% to 10%</a:t>
            </a:r>
          </a:p>
          <a:p>
            <a:r>
              <a:rPr lang="en-US" dirty="0"/>
              <a:t>PRD 82, 092003 (2010)</a:t>
            </a:r>
          </a:p>
          <a:p>
            <a:endParaRPr lang="en-US" dirty="0"/>
          </a:p>
          <a:p>
            <a:r>
              <a:rPr lang="en-US" dirty="0"/>
              <a:t>Latest analysis is:</a:t>
            </a:r>
          </a:p>
          <a:p>
            <a:r>
              <a:rPr lang="en-US" dirty="0"/>
              <a:t>6 years of data, Pass 8, 12.2M events</a:t>
            </a:r>
          </a:p>
          <a:p>
            <a:r>
              <a:rPr lang="en-US" dirty="0"/>
              <a:t>Factor of 7.6 in stats</a:t>
            </a:r>
          </a:p>
          <a:p>
            <a:r>
              <a:rPr lang="en-US" dirty="0"/>
              <a:t>Factor of 6 in </a:t>
            </a:r>
            <a:r>
              <a:rPr lang="en-US" dirty="0" err="1"/>
              <a:t>livetime</a:t>
            </a:r>
            <a:endParaRPr lang="en-US" dirty="0"/>
          </a:p>
          <a:p>
            <a:r>
              <a:rPr lang="en-US" dirty="0"/>
              <a:t>So</a:t>
            </a:r>
            <a:r>
              <a:rPr lang="en-US" baseline="0" dirty="0"/>
              <a:t> factor of 7.6/6 = 1.27 = ~30% improvement due to Pass 8</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25</a:t>
            </a:fld>
            <a:endParaRPr lang="en-US"/>
          </a:p>
        </p:txBody>
      </p:sp>
    </p:spTree>
    <p:extLst>
      <p:ext uri="{BB962C8B-B14F-4D97-AF65-F5344CB8AC3E}">
        <p14:creationId xmlns:p14="http://schemas.microsoft.com/office/powerpoint/2010/main" val="1535950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11. Third-degree polynomial fits of the relative event rate in four energy bins. The eight analysis energy bins are combined to yield similar event statistics in each com- </a:t>
            </a:r>
            <a:r>
              <a:rPr lang="en-US" sz="1200" kern="1200" dirty="0" err="1">
                <a:solidFill>
                  <a:schemeClr val="tx1"/>
                </a:solidFill>
                <a:effectLst/>
                <a:latin typeface="+mn-lt"/>
                <a:ea typeface="ＭＳ Ｐゴシック" charset="-128"/>
                <a:cs typeface="ＭＳ Ｐゴシック" charset="-128"/>
              </a:rPr>
              <a:t>bined</a:t>
            </a:r>
            <a:r>
              <a:rPr lang="en-US" sz="1200" kern="1200" dirty="0">
                <a:solidFill>
                  <a:schemeClr val="tx1"/>
                </a:solidFill>
                <a:effectLst/>
                <a:latin typeface="+mn-lt"/>
                <a:ea typeface="ＭＳ Ｐゴシック" charset="-128"/>
                <a:cs typeface="ＭＳ Ｐゴシック" charset="-128"/>
              </a:rPr>
              <a:t> bin. The relative rate is the total eight-year event rate in each </a:t>
            </a:r>
            <a:r>
              <a:rPr lang="en-US" sz="1200" kern="1200" dirty="0" err="1">
                <a:solidFill>
                  <a:schemeClr val="tx1"/>
                </a:solidFill>
                <a:effectLst/>
                <a:latin typeface="+mn-lt"/>
                <a:ea typeface="ＭＳ Ｐゴシック" charset="-128"/>
                <a:cs typeface="ＭＳ Ｐゴシック" charset="-128"/>
              </a:rPr>
              <a:t>McIlwain</a:t>
            </a:r>
            <a:r>
              <a:rPr lang="en-US" sz="1200" kern="1200" dirty="0">
                <a:solidFill>
                  <a:schemeClr val="tx1"/>
                </a:solidFill>
                <a:effectLst/>
                <a:latin typeface="+mn-lt"/>
                <a:ea typeface="ＭＳ Ｐゴシック" charset="-128"/>
                <a:cs typeface="ＭＳ Ｐゴシック" charset="-128"/>
              </a:rPr>
              <a:t> L bin divided by the average rate across all </a:t>
            </a:r>
            <a:r>
              <a:rPr lang="en-US" sz="1200" kern="1200" dirty="0" err="1">
                <a:solidFill>
                  <a:schemeClr val="tx1"/>
                </a:solidFill>
                <a:effectLst/>
                <a:latin typeface="+mn-lt"/>
                <a:ea typeface="ＭＳ Ｐゴシック" charset="-128"/>
                <a:cs typeface="ＭＳ Ｐゴシック" charset="-128"/>
              </a:rPr>
              <a:t>McIlwain</a:t>
            </a:r>
            <a:r>
              <a:rPr lang="en-US" sz="1200" kern="1200" dirty="0">
                <a:solidFill>
                  <a:schemeClr val="tx1"/>
                </a:solidFill>
                <a:effectLst/>
                <a:latin typeface="+mn-lt"/>
                <a:ea typeface="ＭＳ Ｐゴシック" charset="-128"/>
                <a:cs typeface="ＭＳ Ｐゴシック" charset="-128"/>
              </a:rPr>
              <a:t> L bins.</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26</a:t>
            </a:fld>
            <a:endParaRPr lang="en-US"/>
          </a:p>
        </p:txBody>
      </p:sp>
    </p:spTree>
    <p:extLst>
      <p:ext uri="{BB962C8B-B14F-4D97-AF65-F5344CB8AC3E}">
        <p14:creationId xmlns:p14="http://schemas.microsoft.com/office/powerpoint/2010/main" val="263150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years: December 26, 2008 – December 26, 2016</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a:t>
            </a:fld>
            <a:endParaRPr lang="en-US"/>
          </a:p>
        </p:txBody>
      </p:sp>
    </p:spTree>
    <p:extLst>
      <p:ext uri="{BB962C8B-B14F-4D97-AF65-F5344CB8AC3E}">
        <p14:creationId xmlns:p14="http://schemas.microsoft.com/office/powerpoint/2010/main" val="290253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12. Angular power spectra from an MC study of the </a:t>
            </a:r>
            <a:r>
              <a:rPr lang="en-US" sz="1200" kern="1200" dirty="0" err="1">
                <a:solidFill>
                  <a:schemeClr val="tx1"/>
                </a:solidFill>
                <a:effectLst/>
                <a:latin typeface="+mn-lt"/>
                <a:ea typeface="ＭＳ Ｐゴシック" charset="-128"/>
                <a:cs typeface="ＭＳ Ｐゴシック" charset="-128"/>
              </a:rPr>
              <a:t>McIlwain</a:t>
            </a:r>
            <a:r>
              <a:rPr lang="en-US" sz="1200" kern="1200" dirty="0">
                <a:solidFill>
                  <a:schemeClr val="tx1"/>
                </a:solidFill>
                <a:effectLst/>
                <a:latin typeface="+mn-lt"/>
                <a:ea typeface="ＭＳ Ｐゴシック" charset="-128"/>
                <a:cs typeface="ＭＳ Ｐゴシック" charset="-128"/>
              </a:rPr>
              <a:t> L-dependent event rate for event with energy greater than 78 GeV. Ten simulated data sets were </a:t>
            </a:r>
            <a:r>
              <a:rPr lang="en-US" sz="1200" kern="1200" dirty="0" err="1">
                <a:solidFill>
                  <a:schemeClr val="tx1"/>
                </a:solidFill>
                <a:effectLst/>
                <a:latin typeface="+mn-lt"/>
                <a:ea typeface="ＭＳ Ｐゴシック" charset="-128"/>
                <a:cs typeface="ＭＳ Ｐゴシック" charset="-128"/>
              </a:rPr>
              <a:t>gener</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ated</a:t>
            </a:r>
            <a:r>
              <a:rPr lang="en-US" sz="1200" kern="1200" dirty="0">
                <a:solidFill>
                  <a:schemeClr val="tx1"/>
                </a:solidFill>
                <a:effectLst/>
                <a:latin typeface="+mn-lt"/>
                <a:ea typeface="ＭＳ Ｐゴシック" charset="-128"/>
                <a:cs typeface="ＭＳ Ｐゴシック" charset="-128"/>
              </a:rPr>
              <a:t> using the </a:t>
            </a:r>
            <a:r>
              <a:rPr lang="en-US" sz="1200" kern="1200" dirty="0" err="1">
                <a:solidFill>
                  <a:schemeClr val="tx1"/>
                </a:solidFill>
                <a:effectLst/>
                <a:latin typeface="+mn-lt"/>
                <a:ea typeface="ＭＳ Ｐゴシック" charset="-128"/>
                <a:cs typeface="ＭＳ Ｐゴシック" charset="-128"/>
              </a:rPr>
              <a:t>McIlwain</a:t>
            </a:r>
            <a:r>
              <a:rPr lang="en-US" sz="1200" kern="1200" dirty="0">
                <a:solidFill>
                  <a:schemeClr val="tx1"/>
                </a:solidFill>
                <a:effectLst/>
                <a:latin typeface="+mn-lt"/>
                <a:ea typeface="ＭＳ Ｐゴシック" charset="-128"/>
                <a:cs typeface="ＭＳ Ｐゴシック" charset="-128"/>
              </a:rPr>
              <a:t> L-dependent rates in Figure 11 and processed with the anisotropy pipeline. The data points are the mean angular power at each multipole from the ten re- </a:t>
            </a:r>
            <a:r>
              <a:rPr lang="en-US" sz="1200" kern="1200" dirty="0" err="1">
                <a:solidFill>
                  <a:schemeClr val="tx1"/>
                </a:solidFill>
                <a:effectLst/>
                <a:latin typeface="+mn-lt"/>
                <a:ea typeface="ＭＳ Ｐゴシック" charset="-128"/>
                <a:cs typeface="ＭＳ Ｐゴシック" charset="-128"/>
              </a:rPr>
              <a:t>alizations</a:t>
            </a:r>
            <a:r>
              <a:rPr lang="en-US" sz="1200" kern="1200" dirty="0">
                <a:solidFill>
                  <a:schemeClr val="tx1"/>
                </a:solidFill>
                <a:effectLst/>
                <a:latin typeface="+mn-lt"/>
                <a:ea typeface="ＭＳ Ｐゴシック" charset="-128"/>
                <a:cs typeface="ＭＳ Ｐゴシック" charset="-128"/>
              </a:rPr>
              <a:t> and the error bars, which are hardly visible, are the standard error on the mean. The dashed lines represent the 1</a:t>
            </a:r>
            <a:r>
              <a:rPr lang="el-GR" sz="1200"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spread among the ten realizations. The colored bands represent the distribution of expected results under the null hypothesis, i.e., isotropic sky.</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27</a:t>
            </a:fld>
            <a:endParaRPr lang="en-US"/>
          </a:p>
        </p:txBody>
      </p:sp>
    </p:spTree>
    <p:extLst>
      <p:ext uri="{BB962C8B-B14F-4D97-AF65-F5344CB8AC3E}">
        <p14:creationId xmlns:p14="http://schemas.microsoft.com/office/powerpoint/2010/main" val="1284378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29</a:t>
            </a:fld>
            <a:endParaRPr lang="en-US"/>
          </a:p>
        </p:txBody>
      </p:sp>
    </p:spTree>
    <p:extLst>
      <p:ext uri="{BB962C8B-B14F-4D97-AF65-F5344CB8AC3E}">
        <p14:creationId xmlns:p14="http://schemas.microsoft.com/office/powerpoint/2010/main" val="231393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30</a:t>
            </a:fld>
            <a:endParaRPr lang="en-US"/>
          </a:p>
        </p:txBody>
      </p:sp>
    </p:spTree>
    <p:extLst>
      <p:ext uri="{BB962C8B-B14F-4D97-AF65-F5344CB8AC3E}">
        <p14:creationId xmlns:p14="http://schemas.microsoft.com/office/powerpoint/2010/main" val="3664451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128"/>
                <a:cs typeface="ＭＳ Ｐゴシック" charset="-128"/>
              </a:rPr>
              <a:t>Figure 72. Distribution of the path length-corrected crystal energy deposition</a:t>
            </a:r>
          </a:p>
          <a:p>
            <a:r>
              <a:rPr lang="en-US" sz="1200" b="0" i="0" u="none" strike="noStrike" kern="1200" baseline="0" dirty="0">
                <a:solidFill>
                  <a:schemeClr val="tx1"/>
                </a:solidFill>
                <a:latin typeface="+mn-lt"/>
                <a:ea typeface="ＭＳ Ｐゴシック" charset="-128"/>
                <a:cs typeface="ＭＳ Ｐゴシック" charset="-128"/>
              </a:rPr>
              <a:t>for a sample of events used to inter-calibrate the low-energy and high-energy</a:t>
            </a:r>
          </a:p>
          <a:p>
            <a:r>
              <a:rPr lang="en-US" sz="1200" b="0" i="0" u="none" strike="noStrike" kern="1200" baseline="0" dirty="0">
                <a:solidFill>
                  <a:schemeClr val="tx1"/>
                </a:solidFill>
                <a:latin typeface="+mn-lt"/>
                <a:ea typeface="ＭＳ Ｐゴシック" charset="-128"/>
                <a:cs typeface="ＭＳ Ｐゴシック" charset="-128"/>
              </a:rPr>
              <a:t>CAL energy ranges. The peaks corresponding to the most abundant Galactic</a:t>
            </a:r>
          </a:p>
          <a:p>
            <a:r>
              <a:rPr lang="en-US" sz="1200" b="0" i="0" u="none" strike="noStrike" kern="1200" baseline="0" dirty="0">
                <a:solidFill>
                  <a:schemeClr val="tx1"/>
                </a:solidFill>
                <a:latin typeface="+mn-lt"/>
                <a:ea typeface="ＭＳ Ｐゴシック" charset="-128"/>
                <a:cs typeface="ＭＳ Ｐゴシック" charset="-128"/>
              </a:rPr>
              <a:t>CR species are clearly visible, though the composition differs somewhat from</a:t>
            </a:r>
          </a:p>
          <a:p>
            <a:r>
              <a:rPr lang="en-US" sz="1200" b="0" i="0" u="none" strike="noStrike" kern="1200" baseline="0" dirty="0">
                <a:solidFill>
                  <a:schemeClr val="tx1"/>
                </a:solidFill>
                <a:latin typeface="+mn-lt"/>
                <a:ea typeface="ＭＳ Ｐゴシック" charset="-128"/>
                <a:cs typeface="ＭＳ Ｐゴシック" charset="-128"/>
              </a:rPr>
              <a:t>the Galactic CRs because of secondary production in the ACD and TKR.</a:t>
            </a:r>
          </a:p>
          <a:p>
            <a:endParaRPr lang="en-US" sz="1200" b="0" i="0" u="none" strike="noStrike" kern="1200" baseline="0" dirty="0">
              <a:solidFill>
                <a:schemeClr val="tx1"/>
              </a:solidFill>
              <a:latin typeface="+mn-lt"/>
              <a:ea typeface="ＭＳ Ｐゴシック" charset="-128"/>
              <a:cs typeface="ＭＳ Ｐゴシック" charset="-128"/>
            </a:endParaRPr>
          </a:p>
          <a:p>
            <a:r>
              <a:rPr lang="en-US" sz="1200" b="0" i="0" u="none" strike="noStrike" kern="1200" baseline="0" dirty="0">
                <a:solidFill>
                  <a:schemeClr val="tx1"/>
                </a:solidFill>
                <a:latin typeface="+mn-lt"/>
                <a:ea typeface="ＭＳ Ｐゴシック" charset="-128"/>
                <a:cs typeface="ＭＳ Ｐゴシック" charset="-128"/>
              </a:rPr>
              <a:t>Ne: Z=10</a:t>
            </a:r>
          </a:p>
          <a:p>
            <a:endParaRPr lang="en-US" sz="1200" b="0" i="0" u="none" strike="noStrike" kern="1200" baseline="0" dirty="0">
              <a:solidFill>
                <a:schemeClr val="tx1"/>
              </a:solidFill>
              <a:latin typeface="+mn-lt"/>
              <a:ea typeface="ＭＳ Ｐゴシック" charset="-128"/>
              <a:cs typeface="ＭＳ Ｐゴシック" charset="-128"/>
            </a:endParaRPr>
          </a:p>
          <a:p>
            <a:r>
              <a:rPr lang="en-US" sz="1200" b="0" i="0" u="none" strike="noStrike" kern="1200" baseline="0" dirty="0" err="1">
                <a:solidFill>
                  <a:schemeClr val="tx1"/>
                </a:solidFill>
                <a:latin typeface="+mn-lt"/>
                <a:ea typeface="ＭＳ Ｐゴシック" charset="-128"/>
                <a:cs typeface="ＭＳ Ｐゴシック" charset="-128"/>
              </a:rPr>
              <a:t>dE</a:t>
            </a:r>
            <a:r>
              <a:rPr lang="en-US" sz="1200" b="0" i="0" u="none" strike="noStrike" kern="1200" baseline="0" dirty="0">
                <a:solidFill>
                  <a:schemeClr val="tx1"/>
                </a:solidFill>
                <a:latin typeface="+mn-lt"/>
                <a:ea typeface="ＭＳ Ｐゴシック" charset="-128"/>
                <a:cs typeface="ＭＳ Ｐゴシック" charset="-128"/>
              </a:rPr>
              <a:t>/dx scales as Z^2 (Bethe-Bloch)</a:t>
            </a:r>
          </a:p>
          <a:p>
            <a:r>
              <a:rPr lang="en-US" sz="1200" b="0" i="0" u="none" strike="noStrike" kern="1200" baseline="0" dirty="0">
                <a:solidFill>
                  <a:schemeClr val="tx1"/>
                </a:solidFill>
                <a:latin typeface="+mn-lt"/>
                <a:ea typeface="ＭＳ Ｐゴシック" charset="-128"/>
                <a:cs typeface="ＭＳ Ｐゴシック" charset="-128"/>
              </a:rPr>
              <a:t>B/Ne Z ratio: 5/10 so 2^2 = expected ratio of 4</a:t>
            </a:r>
          </a:p>
          <a:p>
            <a:r>
              <a:rPr lang="en-US" sz="1200" b="0" i="0" u="none" strike="noStrike" kern="1200" baseline="0" dirty="0">
                <a:solidFill>
                  <a:schemeClr val="tx1"/>
                </a:solidFill>
                <a:latin typeface="+mn-lt"/>
                <a:ea typeface="ＭＳ Ｐゴシック" charset="-128"/>
                <a:cs typeface="ＭＳ Ｐゴシック" charset="-128"/>
              </a:rPr>
              <a:t>Actual ratio is 1350 / 350 = 3.9</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38</a:t>
            </a:fld>
            <a:endParaRPr lang="en-US"/>
          </a:p>
        </p:txBody>
      </p:sp>
    </p:spTree>
    <p:extLst>
      <p:ext uri="{BB962C8B-B14F-4D97-AF65-F5344CB8AC3E}">
        <p14:creationId xmlns:p14="http://schemas.microsoft.com/office/powerpoint/2010/main" val="108275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pdg.lbl.gov</a:t>
            </a:r>
            <a:r>
              <a:rPr lang="en-US" dirty="0"/>
              <a:t>/2016/</a:t>
            </a:r>
            <a:r>
              <a:rPr lang="en-US" dirty="0" err="1"/>
              <a:t>AtomicNuclearProperties</a:t>
            </a:r>
            <a:r>
              <a:rPr lang="en-US" dirty="0"/>
              <a:t>/</a:t>
            </a:r>
            <a:r>
              <a:rPr lang="en-US" dirty="0" err="1"/>
              <a:t>critical_energy.html</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41</a:t>
            </a:fld>
            <a:endParaRPr lang="en-US"/>
          </a:p>
        </p:txBody>
      </p:sp>
    </p:spTree>
    <p:extLst>
      <p:ext uri="{BB962C8B-B14F-4D97-AF65-F5344CB8AC3E}">
        <p14:creationId xmlns:p14="http://schemas.microsoft.com/office/powerpoint/2010/main" val="971371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9. Results of simulations of an eight-year observation with decreasing tracker-calorimeter angle thresholds.  Top: The quadrupole power (C2) is plotted vs. the maxi- mum tracker-calorimeter angle used in the event selection.  A significant quadrupole excess is detected at larger thresholds due to events from the PSF tail. Bottom: The l=2 coefficients of the spherical harmonic transform are plotted</a:t>
            </a:r>
            <a:br>
              <a:rPr lang="en-US" sz="1200" kern="1200" dirty="0">
                <a:solidFill>
                  <a:schemeClr val="tx1"/>
                </a:solidFill>
                <a:effectLst/>
                <a:latin typeface="+mn-lt"/>
                <a:ea typeface="ＭＳ Ｐゴシック" charset="-128"/>
                <a:cs typeface="ＭＳ Ｐゴシック" charset="-128"/>
              </a:rPr>
            </a:br>
            <a:r>
              <a:rPr lang="en-US" sz="1200" kern="1200" dirty="0">
                <a:solidFill>
                  <a:schemeClr val="tx1"/>
                </a:solidFill>
                <a:effectLst/>
                <a:latin typeface="+mn-lt"/>
                <a:ea typeface="ＭＳ Ｐゴシック" charset="-128"/>
                <a:cs typeface="ＭＳ Ｐゴシック" charset="-128"/>
              </a:rPr>
              <a:t>vs. the maximum tracker-calorimeter angle used in the event selection. All of the excess quadrupole power seen in the plot on the left is in the m=0 moment, i.e., a20.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42</a:t>
            </a:fld>
            <a:endParaRPr lang="en-US"/>
          </a:p>
        </p:txBody>
      </p:sp>
    </p:spTree>
    <p:extLst>
      <p:ext uri="{BB962C8B-B14F-4D97-AF65-F5344CB8AC3E}">
        <p14:creationId xmlns:p14="http://schemas.microsoft.com/office/powerpoint/2010/main" val="2625668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10. Results of the scan over the tracker-calorimeter angle parameter using flight data. We scanned maximum tracker-calorimeter angle thresholds and ran the resulting data sets through the full anisotropy pipeline. To not bias the measurement of the other moments of the spherical harmonic analysis, we only used the a20 in the scan, remaining blind to the other spherical harmonic parameters.</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43</a:t>
            </a:fld>
            <a:endParaRPr lang="en-US"/>
          </a:p>
        </p:txBody>
      </p:sp>
    </p:spTree>
    <p:extLst>
      <p:ext uri="{BB962C8B-B14F-4D97-AF65-F5344CB8AC3E}">
        <p14:creationId xmlns:p14="http://schemas.microsoft.com/office/powerpoint/2010/main" val="377132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ACD ribbons are scintillator ribbons to cover gaps in tile coverage</a:t>
            </a:r>
          </a:p>
          <a:p>
            <a:endParaRPr lang="en-US" altLang="en-US" dirty="0"/>
          </a:p>
          <a:p>
            <a:r>
              <a:rPr lang="en-US" altLang="en-US" dirty="0"/>
              <a:t>26° orbit</a:t>
            </a:r>
            <a:r>
              <a:rPr lang="en-US" altLang="en-US" baseline="0" dirty="0"/>
              <a:t> inclination</a:t>
            </a:r>
            <a:endParaRPr lang="en-US" altLang="en-US" dirty="0"/>
          </a:p>
          <a:p>
            <a:endParaRPr lang="en-US" altLang="en-US" dirty="0"/>
          </a:p>
          <a:p>
            <a:r>
              <a:rPr lang="en-US" altLang="en-US" dirty="0"/>
              <a:t>Dimensions and layout of CAL and ACD segments?</a:t>
            </a:r>
          </a:p>
          <a:p>
            <a:endParaRPr lang="en-US" altLang="en-US" dirty="0"/>
          </a:p>
          <a:p>
            <a:r>
              <a:rPr lang="en-US" altLang="en-US" dirty="0"/>
              <a:t>ACD: </a:t>
            </a:r>
            <a:r>
              <a:rPr lang="en-US" altLang="en-US" dirty="0">
                <a:solidFill>
                  <a:srgbClr val="008000"/>
                </a:solidFill>
              </a:rPr>
              <a:t>0.9997 efficiency for tagging singly charged particles; 0.06 radiation lengths</a:t>
            </a:r>
          </a:p>
          <a:p>
            <a:endParaRPr lang="en-US" altLang="en-US" dirty="0">
              <a:solidFill>
                <a:srgbClr val="008000"/>
              </a:solidFill>
            </a:endParaRPr>
          </a:p>
          <a:p>
            <a:r>
              <a:rPr lang="en-US" altLang="en-US" dirty="0">
                <a:solidFill>
                  <a:srgbClr val="008000"/>
                </a:solidFill>
              </a:rPr>
              <a:t>On axis total: 10.1 radiation lengths</a:t>
            </a:r>
          </a:p>
          <a:p>
            <a:endParaRPr lang="en-US" altLang="en-US" dirty="0">
              <a:solidFill>
                <a:srgbClr val="008000"/>
              </a:solidFill>
            </a:endParaRPr>
          </a:p>
          <a:p>
            <a:pPr eaLnBrk="1" hangingPunct="1">
              <a:spcBef>
                <a:spcPct val="20000"/>
              </a:spcBef>
              <a:buFont typeface="Arial" charset="0"/>
              <a:buChar char="•"/>
            </a:pPr>
            <a:r>
              <a:rPr lang="en-US" altLang="en-US" sz="1200" u="sng" dirty="0">
                <a:solidFill>
                  <a:srgbClr val="FF0000"/>
                </a:solidFill>
                <a:latin typeface="Calibri" charset="0"/>
              </a:rPr>
              <a:t>Tracker</a:t>
            </a:r>
            <a:r>
              <a:rPr lang="en-US" altLang="en-US" sz="1200" dirty="0">
                <a:solidFill>
                  <a:srgbClr val="FF0000"/>
                </a:solidFill>
                <a:latin typeface="Calibri" charset="0"/>
              </a:rPr>
              <a:t>: 16 modules: tungsten conversion foils + 80 m</a:t>
            </a:r>
            <a:r>
              <a:rPr lang="en-US" altLang="en-US" sz="1200" baseline="30000" dirty="0">
                <a:solidFill>
                  <a:srgbClr val="FF0000"/>
                </a:solidFill>
                <a:latin typeface="Calibri" charset="0"/>
              </a:rPr>
              <a:t>2</a:t>
            </a:r>
            <a:r>
              <a:rPr lang="en-US" altLang="en-US" sz="1200" dirty="0">
                <a:solidFill>
                  <a:srgbClr val="FF0000"/>
                </a:solidFill>
                <a:latin typeface="Calibri" charset="0"/>
              </a:rPr>
              <a:t> of silicon strip detectors in 36 layers, 1.5 radiation lengths on-axis (73 cm^2 of active silicon)</a:t>
            </a:r>
          </a:p>
          <a:p>
            <a:pPr eaLnBrk="1" hangingPunct="1">
              <a:spcBef>
                <a:spcPct val="20000"/>
              </a:spcBef>
              <a:buFont typeface="Arial" charset="0"/>
              <a:buChar char="•"/>
            </a:pPr>
            <a:r>
              <a:rPr lang="en-US" altLang="en-US" sz="1200" u="sng" dirty="0">
                <a:solidFill>
                  <a:srgbClr val="0000FF"/>
                </a:solidFill>
                <a:latin typeface="Calibri" charset="0"/>
              </a:rPr>
              <a:t>Calorimeter</a:t>
            </a:r>
            <a:r>
              <a:rPr lang="en-US" altLang="en-US" sz="1200" dirty="0">
                <a:solidFill>
                  <a:srgbClr val="0000FF"/>
                </a:solidFill>
                <a:latin typeface="Calibri" charset="0"/>
              </a:rPr>
              <a:t>: 16 modules: 96 Cesium Iodide crystals per module, 8.6 radiation lengths on-axis, gives 3D energy deposition distribution</a:t>
            </a:r>
          </a:p>
          <a:p>
            <a:pPr eaLnBrk="1" hangingPunct="1">
              <a:spcBef>
                <a:spcPct val="20000"/>
              </a:spcBef>
              <a:buFont typeface="Arial" charset="0"/>
              <a:buChar char="•"/>
            </a:pPr>
            <a:r>
              <a:rPr lang="en-US" altLang="en-US" sz="1200" u="sng" dirty="0">
                <a:solidFill>
                  <a:srgbClr val="008000"/>
                </a:solidFill>
                <a:latin typeface="Calibri" charset="0"/>
              </a:rPr>
              <a:t>Anti-Coincidence Detector</a:t>
            </a:r>
            <a:r>
              <a:rPr lang="en-US" altLang="en-US" sz="1200" dirty="0">
                <a:solidFill>
                  <a:srgbClr val="008000"/>
                </a:solidFill>
                <a:latin typeface="Calibri" charset="0"/>
              </a:rPr>
              <a:t>: charged particle veto surrounding Tracker, 89 plastic scintillator tiles + 8 ribbons,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32FC03C-F456-5443-A6C2-9303A787A91F}" type="slidenum">
              <a:rPr lang="en-US" altLang="en-US" sz="1200"/>
              <a:pPr eaLnBrk="1" hangingPunct="1"/>
              <a:t>3</a:t>
            </a:fld>
            <a:endParaRPr lang="en-US" altLang="en-US" sz="1200"/>
          </a:p>
        </p:txBody>
      </p:sp>
    </p:spTree>
    <p:extLst>
      <p:ext uri="{BB962C8B-B14F-4D97-AF65-F5344CB8AC3E}">
        <p14:creationId xmlns:p14="http://schemas.microsoft.com/office/powerpoint/2010/main" val="162851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horizontal bands are CNO</a:t>
            </a:r>
          </a:p>
          <a:p>
            <a:endParaRPr lang="en-US" dirty="0"/>
          </a:p>
          <a:p>
            <a:r>
              <a:rPr lang="en-US" dirty="0"/>
              <a:t>H,</a:t>
            </a:r>
            <a:r>
              <a:rPr lang="en-US" baseline="0" dirty="0"/>
              <a:t> He, B, Be, Li ,C, N, O</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a:t>
            </a:fld>
            <a:endParaRPr lang="en-US"/>
          </a:p>
        </p:txBody>
      </p:sp>
    </p:spTree>
    <p:extLst>
      <p:ext uri="{BB962C8B-B14F-4D97-AF65-F5344CB8AC3E}">
        <p14:creationId xmlns:p14="http://schemas.microsoft.com/office/powerpoint/2010/main" val="68930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2019: figures taken from journal paper overleaf</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7. Sky maps in altitude-azimuth coordinates for events with a maximum off-axis angle cut of 45° (top) and 60° (bottom). Altitude is the complement of the zenith angle and the azimuth is measured from N=0° and increases towards the E. The “east-west” effect is clearly visible in the data when a larger field of view is allowed.</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51096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7</a:t>
            </a:fld>
            <a:endParaRPr lang="en-US"/>
          </a:p>
        </p:txBody>
      </p:sp>
    </p:spTree>
    <p:extLst>
      <p:ext uri="{BB962C8B-B14F-4D97-AF65-F5344CB8AC3E}">
        <p14:creationId xmlns:p14="http://schemas.microsoft.com/office/powerpoint/2010/main" val="106928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 side length: </a:t>
            </a:r>
            <a:r>
              <a:rPr lang="en-US" dirty="0" err="1"/>
              <a:t>Nside</a:t>
            </a:r>
            <a:r>
              <a:rPr lang="en-US" dirty="0"/>
              <a:t>=16, so 3072 pixels on the sky each 13.4 </a:t>
            </a:r>
            <a:r>
              <a:rPr lang="en-US" dirty="0" err="1"/>
              <a:t>sq</a:t>
            </a:r>
            <a:r>
              <a:rPr lang="en-US" dirty="0"/>
              <a:t> deg</a:t>
            </a:r>
          </a:p>
          <a:p>
            <a:r>
              <a:rPr lang="en-US" dirty="0"/>
              <a:t>Side length: sqrt(4*pi*180/pi*180/pi/3072) =3.7°</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plus numbers above taken from journal paper overleaf</a:t>
            </a:r>
          </a:p>
          <a:p>
            <a:endParaRPr lang="en-US" dirty="0"/>
          </a:p>
          <a:p>
            <a:r>
              <a:rPr lang="en-US" dirty="0"/>
              <a:t>Figure 2. Data and reference sky maps in equatorial coordinates (J2000) for all events in the data set. Sky maps are created using the HEALPix pixelization scheme with 3072 pixels and use the astronomical convention of right ascension increasing to the left.</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a:t>
            </a:fld>
            <a:endParaRPr lang="en-US"/>
          </a:p>
        </p:txBody>
      </p:sp>
    </p:spTree>
    <p:extLst>
      <p:ext uri="{BB962C8B-B14F-4D97-AF65-F5344CB8AC3E}">
        <p14:creationId xmlns:p14="http://schemas.microsoft.com/office/powerpoint/2010/main" val="1637881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3072 pixels on the sky, each ~13 </a:t>
            </a:r>
            <a:r>
              <a:rPr lang="en-US" dirty="0" err="1"/>
              <a:t>sq</a:t>
            </a:r>
            <a:r>
              <a:rPr lang="en-US" dirty="0"/>
              <a:t> deg</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 (Fig 3)</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3. Relative intensity and significance maps in equatorial coordinates (J2000) for all events in the data set. Statistical fluctuations are smaller towards the equatorial poles because the exposure is greater towards the poles. Sky maps are created using the HEALPix pixelization scheme with 3072 pixels and use the astronomical convention of right ascension increasing to the left.</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a:t>
            </a:fld>
            <a:endParaRPr lang="en-US"/>
          </a:p>
        </p:txBody>
      </p:sp>
    </p:spTree>
    <p:extLst>
      <p:ext uri="{BB962C8B-B14F-4D97-AF65-F5344CB8AC3E}">
        <p14:creationId xmlns:p14="http://schemas.microsoft.com/office/powerpoint/2010/main" val="157692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July 2019: figures taken from journal paper overleaf (Fig 7)</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Todo</a:t>
            </a:r>
            <a:r>
              <a:rPr lang="en-US" dirty="0"/>
              <a:t>: calculate p value for this </a:t>
            </a:r>
            <a:r>
              <a:rPr lang="en-US" dirty="0" err="1"/>
              <a:t>dof</a:t>
            </a:r>
            <a:r>
              <a:rPr lang="en-US" dirty="0"/>
              <a:t> and chi-squared</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10</a:t>
            </a:fld>
            <a:endParaRPr lang="en-US"/>
          </a:p>
        </p:txBody>
      </p:sp>
    </p:spTree>
    <p:extLst>
      <p:ext uri="{BB962C8B-B14F-4D97-AF65-F5344CB8AC3E}">
        <p14:creationId xmlns:p14="http://schemas.microsoft.com/office/powerpoint/2010/main" val="8786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Fermi LAT cosmic-ray anisotropy</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27395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Fermi LAT cosmic-ray anisotropy</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8823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Fermi LAT cosmic-ray anisotropy</a:t>
            </a:r>
            <a:endParaRPr lang="en-US" dirty="0"/>
          </a:p>
        </p:txBody>
      </p:sp>
      <p:sp>
        <p:nvSpPr>
          <p:cNvPr id="7"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38852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Fermi LAT cosmic-ray anisotropy</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26913687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Fermi LAT cosmic-ray anisotropy</a:t>
            </a:r>
            <a:endParaRPr lang="en-US" dirty="0"/>
          </a:p>
        </p:txBody>
      </p:sp>
      <p:sp>
        <p:nvSpPr>
          <p:cNvPr id="9"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43" r:id="rId1"/>
    <p:sldLayoutId id="2147485344" r:id="rId2"/>
    <p:sldLayoutId id="2147485348" r:id="rId3"/>
    <p:sldLayoutId id="2147485349" r:id="rId4"/>
  </p:sldLayoutIdLst>
  <p:hf hdr="0"/>
  <p:txStyles>
    <p:titleStyle>
      <a:lvl1pPr algn="ctr" defTabSz="457200" rtl="0" eaLnBrk="0" fontAlgn="base" hangingPunct="0">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A7D5F5-011A-0640-9AAD-5E1634B9B855}"/>
              </a:ext>
            </a:extLst>
          </p:cNvPr>
          <p:cNvSpPr/>
          <p:nvPr/>
        </p:nvSpPr>
        <p:spPr>
          <a:xfrm>
            <a:off x="1" y="5579860"/>
            <a:ext cx="1472249" cy="12781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431063main_Fermi-full.jpg"/>
          <p:cNvPicPr>
            <a:picLocks noChangeAspect="1"/>
          </p:cNvPicPr>
          <p:nvPr/>
        </p:nvPicPr>
        <p:blipFill rotWithShape="1">
          <a:blip r:embed="rId3">
            <a:extLst>
              <a:ext uri="{28A0092B-C50C-407E-A947-70E740481C1C}">
                <a14:useLocalDpi xmlns:a14="http://schemas.microsoft.com/office/drawing/2010/main" val="0"/>
              </a:ext>
            </a:extLst>
          </a:blip>
          <a:srcRect r="4751"/>
          <a:stretch/>
        </p:blipFill>
        <p:spPr>
          <a:xfrm>
            <a:off x="1295400" y="533400"/>
            <a:ext cx="6324600" cy="4347004"/>
          </a:xfrm>
          <a:prstGeom prst="rect">
            <a:avLst/>
          </a:prstGeom>
        </p:spPr>
      </p:pic>
      <p:sp>
        <p:nvSpPr>
          <p:cNvPr id="15361" name="Title 1"/>
          <p:cNvSpPr>
            <a:spLocks noGrp="1"/>
          </p:cNvSpPr>
          <p:nvPr>
            <p:ph type="ctrTitle"/>
          </p:nvPr>
        </p:nvSpPr>
        <p:spPr>
          <a:xfrm>
            <a:off x="0" y="0"/>
            <a:ext cx="9144000" cy="1143000"/>
          </a:xfrm>
        </p:spPr>
        <p:txBody>
          <a:bodyPr/>
          <a:lstStyle/>
          <a:p>
            <a:r>
              <a:rPr lang="en-US" dirty="0">
                <a:solidFill>
                  <a:schemeClr val="bg1"/>
                </a:solidFill>
              </a:rPr>
              <a:t>An All-sky Search for Cosmic- ray Proton Anisotropy with the Fermi Large Area Telescope </a:t>
            </a:r>
          </a:p>
        </p:txBody>
      </p:sp>
      <p:sp>
        <p:nvSpPr>
          <p:cNvPr id="15362" name="Subtitle 2"/>
          <p:cNvSpPr txBox="1">
            <a:spLocks/>
          </p:cNvSpPr>
          <p:nvPr/>
        </p:nvSpPr>
        <p:spPr bwMode="auto">
          <a:xfrm>
            <a:off x="0" y="5029199"/>
            <a:ext cx="9144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200" dirty="0">
                <a:solidFill>
                  <a:schemeClr val="bg1"/>
                </a:solidFill>
                <a:latin typeface="Calibri" charset="0"/>
                <a:cs typeface="Arial" charset="0"/>
              </a:rPr>
              <a:t>Justin Vandenbroucke and Matthew Meehan (University of Wisconsin)</a:t>
            </a:r>
          </a:p>
          <a:p>
            <a:pPr algn="ctr" eaLnBrk="1" hangingPunct="1">
              <a:spcBef>
                <a:spcPct val="20000"/>
              </a:spcBef>
            </a:pPr>
            <a:r>
              <a:rPr lang="en-US" sz="2000" dirty="0">
                <a:solidFill>
                  <a:schemeClr val="bg1"/>
                </a:solidFill>
                <a:latin typeface="Calibri" charset="0"/>
                <a:cs typeface="Arial" charset="0"/>
              </a:rPr>
              <a:t>for the Fermi Large Area Telescope Collaboration</a:t>
            </a:r>
          </a:p>
          <a:p>
            <a:pPr algn="ctr" eaLnBrk="1" hangingPunct="1">
              <a:spcBef>
                <a:spcPct val="20000"/>
              </a:spcBef>
            </a:pPr>
            <a:r>
              <a:rPr lang="en-US" sz="2000" dirty="0">
                <a:solidFill>
                  <a:schemeClr val="bg1"/>
                </a:solidFill>
                <a:latin typeface="Calibri" charset="0"/>
                <a:cs typeface="Arial" charset="0"/>
              </a:rPr>
              <a:t>July 26, 2019</a:t>
            </a:r>
          </a:p>
          <a:p>
            <a:pPr algn="ctr" eaLnBrk="1" hangingPunct="1">
              <a:spcBef>
                <a:spcPct val="20000"/>
              </a:spcBef>
            </a:pPr>
            <a:r>
              <a:rPr lang="en-US" sz="2000" dirty="0">
                <a:solidFill>
                  <a:schemeClr val="bg1"/>
                </a:solidFill>
                <a:latin typeface="Calibri" charset="0"/>
                <a:cs typeface="Arial" charset="0"/>
              </a:rPr>
              <a:t>ICRC 2019, Madison, WI</a:t>
            </a:r>
          </a:p>
        </p:txBody>
      </p:sp>
      <p:sp>
        <p:nvSpPr>
          <p:cNvPr id="8" name="Rectangle 7">
            <a:extLst>
              <a:ext uri="{FF2B5EF4-FFF2-40B4-BE49-F238E27FC236}">
                <a16:creationId xmlns:a16="http://schemas.microsoft.com/office/drawing/2014/main" id="{47D7CB2D-E215-3A42-A41C-44AC3980D628}"/>
              </a:ext>
            </a:extLst>
          </p:cNvPr>
          <p:cNvSpPr/>
          <p:nvPr/>
        </p:nvSpPr>
        <p:spPr>
          <a:xfrm>
            <a:off x="7620001" y="5579860"/>
            <a:ext cx="1509576" cy="1278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A7ABF7D-7150-BF4E-88B2-AA2317B9C95D}"/>
              </a:ext>
            </a:extLst>
          </p:cNvPr>
          <p:cNvPicPr>
            <a:picLocks noChangeAspect="1"/>
          </p:cNvPicPr>
          <p:nvPr/>
        </p:nvPicPr>
        <p:blipFill>
          <a:blip r:embed="rId4"/>
          <a:stretch>
            <a:fillRect/>
          </a:stretch>
        </p:blipFill>
        <p:spPr>
          <a:xfrm>
            <a:off x="-129236" y="5611616"/>
            <a:ext cx="1730722" cy="1416045"/>
          </a:xfrm>
          <a:prstGeom prst="rect">
            <a:avLst/>
          </a:prstGeom>
        </p:spPr>
      </p:pic>
      <p:pic>
        <p:nvPicPr>
          <p:cNvPr id="14" name="Picture 13">
            <a:extLst>
              <a:ext uri="{FF2B5EF4-FFF2-40B4-BE49-F238E27FC236}">
                <a16:creationId xmlns:a16="http://schemas.microsoft.com/office/drawing/2014/main" id="{C3182902-4409-6342-A6BC-8B603BE3F1BC}"/>
              </a:ext>
            </a:extLst>
          </p:cNvPr>
          <p:cNvPicPr>
            <a:picLocks noChangeAspect="1"/>
          </p:cNvPicPr>
          <p:nvPr/>
        </p:nvPicPr>
        <p:blipFill>
          <a:blip r:embed="rId5"/>
          <a:stretch>
            <a:fillRect/>
          </a:stretch>
        </p:blipFill>
        <p:spPr>
          <a:xfrm>
            <a:off x="7754382" y="5635395"/>
            <a:ext cx="1278138" cy="11148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lstStyle/>
          <a:p>
            <a:r>
              <a:rPr lang="en-US" sz="3200" dirty="0"/>
              <a:t>Single-pixel significance distribution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a:t>
            </a:fld>
            <a:endParaRPr lang="en-US" dirty="0"/>
          </a:p>
        </p:txBody>
      </p:sp>
      <p:pic>
        <p:nvPicPr>
          <p:cNvPr id="7" name="Picture 6">
            <a:extLst>
              <a:ext uri="{FF2B5EF4-FFF2-40B4-BE49-F238E27FC236}">
                <a16:creationId xmlns:a16="http://schemas.microsoft.com/office/drawing/2014/main" id="{A1C4F26D-2D8E-FC4E-8454-ACCE3F792049}"/>
              </a:ext>
            </a:extLst>
          </p:cNvPr>
          <p:cNvPicPr>
            <a:picLocks noChangeAspect="1"/>
          </p:cNvPicPr>
          <p:nvPr/>
        </p:nvPicPr>
        <p:blipFill>
          <a:blip r:embed="rId3"/>
          <a:stretch>
            <a:fillRect/>
          </a:stretch>
        </p:blipFill>
        <p:spPr>
          <a:xfrm>
            <a:off x="840783" y="969499"/>
            <a:ext cx="7462434" cy="5600491"/>
          </a:xfrm>
          <a:prstGeom prst="rect">
            <a:avLst/>
          </a:prstGeom>
        </p:spPr>
      </p:pic>
      <p:sp>
        <p:nvSpPr>
          <p:cNvPr id="8" name="Rectangle 7">
            <a:extLst>
              <a:ext uri="{FF2B5EF4-FFF2-40B4-BE49-F238E27FC236}">
                <a16:creationId xmlns:a16="http://schemas.microsoft.com/office/drawing/2014/main" id="{A142601B-B497-7043-A8F6-56A737842A14}"/>
              </a:ext>
            </a:extLst>
          </p:cNvPr>
          <p:cNvSpPr/>
          <p:nvPr/>
        </p:nvSpPr>
        <p:spPr>
          <a:xfrm>
            <a:off x="1905000" y="1447800"/>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1035729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E9893C-F474-FC43-AFC4-1D4F2D2E0D60}"/>
              </a:ext>
            </a:extLst>
          </p:cNvPr>
          <p:cNvPicPr>
            <a:picLocks noChangeAspect="1"/>
          </p:cNvPicPr>
          <p:nvPr/>
        </p:nvPicPr>
        <p:blipFill>
          <a:blip r:embed="rId3"/>
          <a:stretch>
            <a:fillRect/>
          </a:stretch>
        </p:blipFill>
        <p:spPr>
          <a:xfrm>
            <a:off x="1295400" y="527050"/>
            <a:ext cx="6235700" cy="5029200"/>
          </a:xfrm>
          <a:prstGeom prst="rect">
            <a:avLst/>
          </a:prstGeom>
        </p:spPr>
      </p:pic>
      <p:sp>
        <p:nvSpPr>
          <p:cNvPr id="2" name="Title 1"/>
          <p:cNvSpPr>
            <a:spLocks noGrp="1"/>
          </p:cNvSpPr>
          <p:nvPr>
            <p:ph type="title"/>
          </p:nvPr>
        </p:nvSpPr>
        <p:spPr>
          <a:xfrm>
            <a:off x="457200" y="25400"/>
            <a:ext cx="8229600" cy="723900"/>
          </a:xfrm>
        </p:spPr>
        <p:txBody>
          <a:bodyPr/>
          <a:lstStyle/>
          <a:p>
            <a:r>
              <a:rPr lang="en-US" sz="3200" dirty="0"/>
              <a:t>8 year angular power spectrum</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11</a:t>
            </a:fld>
            <a:endParaRPr lang="en-US" dirty="0"/>
          </a:p>
        </p:txBody>
      </p:sp>
      <p:sp>
        <p:nvSpPr>
          <p:cNvPr id="6" name="TextBox 5"/>
          <p:cNvSpPr txBox="1"/>
          <p:nvPr/>
        </p:nvSpPr>
        <p:spPr>
          <a:xfrm>
            <a:off x="914400" y="5616714"/>
            <a:ext cx="7289175" cy="707886"/>
          </a:xfrm>
          <a:prstGeom prst="rect">
            <a:avLst/>
          </a:prstGeom>
          <a:noFill/>
        </p:spPr>
        <p:txBody>
          <a:bodyPr wrap="none" rtlCol="0">
            <a:spAutoFit/>
          </a:bodyPr>
          <a:lstStyle/>
          <a:p>
            <a:pPr marL="342900" indent="-342900">
              <a:buFont typeface="Arial" charset="0"/>
              <a:buChar char="•"/>
            </a:pPr>
            <a:r>
              <a:rPr lang="en-US" sz="2000" i="1" dirty="0"/>
              <a:t>C</a:t>
            </a:r>
            <a:r>
              <a:rPr lang="en-US" sz="2000" i="1" baseline="-25000" dirty="0"/>
              <a:t>N</a:t>
            </a:r>
            <a:r>
              <a:rPr lang="en-US" sz="2000" dirty="0"/>
              <a:t> (noise power expected due to finite statistics) subtracted</a:t>
            </a:r>
          </a:p>
          <a:p>
            <a:pPr marL="342900" indent="-342900">
              <a:buFont typeface="Arial" charset="0"/>
              <a:buChar char="•"/>
            </a:pPr>
            <a:r>
              <a:rPr lang="en-US" sz="2000" dirty="0"/>
              <a:t>Excess power found in dipole (p = 0.01)</a:t>
            </a:r>
          </a:p>
        </p:txBody>
      </p:sp>
      <p:sp>
        <p:nvSpPr>
          <p:cNvPr id="7" name="TextBox 6"/>
          <p:cNvSpPr txBox="1"/>
          <p:nvPr/>
        </p:nvSpPr>
        <p:spPr>
          <a:xfrm>
            <a:off x="3124200" y="2353618"/>
            <a:ext cx="3945311" cy="461665"/>
          </a:xfrm>
          <a:prstGeom prst="rect">
            <a:avLst/>
          </a:prstGeom>
          <a:noFill/>
        </p:spPr>
        <p:txBody>
          <a:bodyPr wrap="none" rtlCol="0">
            <a:spAutoFit/>
          </a:bodyPr>
          <a:lstStyle/>
          <a:p>
            <a:r>
              <a:rPr lang="en-US" dirty="0"/>
              <a:t>cumulative (</a:t>
            </a:r>
            <a:r>
              <a:rPr lang="en-US" dirty="0" err="1"/>
              <a:t>E</a:t>
            </a:r>
            <a:r>
              <a:rPr lang="en-US" baseline="-25000" dirty="0" err="1"/>
              <a:t>reco</a:t>
            </a:r>
            <a:r>
              <a:rPr lang="en-US" dirty="0"/>
              <a:t> &gt; 78 GeV)</a:t>
            </a:r>
          </a:p>
        </p:txBody>
      </p:sp>
      <p:sp>
        <p:nvSpPr>
          <p:cNvPr id="12" name="Rectangle 11">
            <a:extLst>
              <a:ext uri="{FF2B5EF4-FFF2-40B4-BE49-F238E27FC236}">
                <a16:creationId xmlns:a16="http://schemas.microsoft.com/office/drawing/2014/main" id="{CF502AAC-6315-8B4E-BB74-4793E0EF6C12}"/>
              </a:ext>
            </a:extLst>
          </p:cNvPr>
          <p:cNvSpPr/>
          <p:nvPr/>
        </p:nvSpPr>
        <p:spPr>
          <a:xfrm>
            <a:off x="2286000" y="932418"/>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55140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7886"/>
          </a:xfrm>
        </p:spPr>
        <p:txBody>
          <a:bodyPr/>
          <a:lstStyle/>
          <a:p>
            <a:r>
              <a:rPr lang="en-US" sz="3200" dirty="0"/>
              <a:t>Dipole amplitude vs. energy</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12</a:t>
            </a:fld>
            <a:endParaRPr lang="en-US" dirty="0"/>
          </a:p>
        </p:txBody>
      </p:sp>
      <p:sp>
        <p:nvSpPr>
          <p:cNvPr id="6" name="TextBox 5"/>
          <p:cNvSpPr txBox="1"/>
          <p:nvPr/>
        </p:nvSpPr>
        <p:spPr>
          <a:xfrm>
            <a:off x="1120907" y="5537537"/>
            <a:ext cx="6868319" cy="1015663"/>
          </a:xfrm>
          <a:prstGeom prst="rect">
            <a:avLst/>
          </a:prstGeom>
          <a:noFill/>
        </p:spPr>
        <p:txBody>
          <a:bodyPr wrap="square" rtlCol="0">
            <a:spAutoFit/>
          </a:bodyPr>
          <a:lstStyle/>
          <a:p>
            <a:pPr marL="342900" indent="-342900" algn="ctr">
              <a:buFont typeface="Arial" panose="020B0604020202020204" pitchFamily="34" charset="0"/>
              <a:buChar char="•"/>
            </a:pPr>
            <a:r>
              <a:rPr lang="en-US" sz="2000" dirty="0"/>
              <a:t>Bands give range of expected dipole amplitude due to statistical noise under null hypothesis (isotropic sky)</a:t>
            </a:r>
          </a:p>
          <a:p>
            <a:pPr marL="342900" indent="-342900" algn="ctr">
              <a:buFont typeface="Arial" panose="020B0604020202020204" pitchFamily="34" charset="0"/>
              <a:buChar char="•"/>
            </a:pPr>
            <a:r>
              <a:rPr lang="en-US" sz="2000" dirty="0"/>
              <a:t>Data points generally consistent with null hypothesis</a:t>
            </a:r>
          </a:p>
        </p:txBody>
      </p:sp>
      <p:pic>
        <p:nvPicPr>
          <p:cNvPr id="12" name="Picture 11">
            <a:extLst>
              <a:ext uri="{FF2B5EF4-FFF2-40B4-BE49-F238E27FC236}">
                <a16:creationId xmlns:a16="http://schemas.microsoft.com/office/drawing/2014/main" id="{6B5ADA7B-1DEF-0947-8506-3752C864CC7C}"/>
              </a:ext>
            </a:extLst>
          </p:cNvPr>
          <p:cNvPicPr>
            <a:picLocks noChangeAspect="1"/>
          </p:cNvPicPr>
          <p:nvPr/>
        </p:nvPicPr>
        <p:blipFill>
          <a:blip r:embed="rId3"/>
          <a:stretch>
            <a:fillRect/>
          </a:stretch>
        </p:blipFill>
        <p:spPr>
          <a:xfrm>
            <a:off x="1171707" y="767153"/>
            <a:ext cx="6489700" cy="4851400"/>
          </a:xfrm>
          <a:prstGeom prst="rect">
            <a:avLst/>
          </a:prstGeom>
        </p:spPr>
      </p:pic>
      <p:sp>
        <p:nvSpPr>
          <p:cNvPr id="13" name="Rectangle 12">
            <a:extLst>
              <a:ext uri="{FF2B5EF4-FFF2-40B4-BE49-F238E27FC236}">
                <a16:creationId xmlns:a16="http://schemas.microsoft.com/office/drawing/2014/main" id="{7E4A955D-8033-B34B-AF38-78FF3091F72B}"/>
              </a:ext>
            </a:extLst>
          </p:cNvPr>
          <p:cNvSpPr/>
          <p:nvPr/>
        </p:nvSpPr>
        <p:spPr>
          <a:xfrm>
            <a:off x="5257800" y="4242025"/>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111965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7886"/>
          </a:xfrm>
        </p:spPr>
        <p:txBody>
          <a:bodyPr/>
          <a:lstStyle/>
          <a:p>
            <a:r>
              <a:rPr lang="en-US" sz="3200" dirty="0"/>
              <a:t>Dipole amplitude upper limits vs. energy</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13</a:t>
            </a:fld>
            <a:endParaRPr lang="en-US" dirty="0"/>
          </a:p>
        </p:txBody>
      </p:sp>
      <p:pic>
        <p:nvPicPr>
          <p:cNvPr id="7" name="Picture 6">
            <a:extLst>
              <a:ext uri="{FF2B5EF4-FFF2-40B4-BE49-F238E27FC236}">
                <a16:creationId xmlns:a16="http://schemas.microsoft.com/office/drawing/2014/main" id="{35D0CD9B-F643-CD47-B488-FA83757FACC8}"/>
              </a:ext>
            </a:extLst>
          </p:cNvPr>
          <p:cNvPicPr>
            <a:picLocks noChangeAspect="1"/>
          </p:cNvPicPr>
          <p:nvPr/>
        </p:nvPicPr>
        <p:blipFill>
          <a:blip r:embed="rId3"/>
          <a:stretch>
            <a:fillRect/>
          </a:stretch>
        </p:blipFill>
        <p:spPr>
          <a:xfrm>
            <a:off x="609600" y="871091"/>
            <a:ext cx="7424081" cy="5549900"/>
          </a:xfrm>
          <a:prstGeom prst="rect">
            <a:avLst/>
          </a:prstGeom>
        </p:spPr>
      </p:pic>
      <p:sp>
        <p:nvSpPr>
          <p:cNvPr id="9" name="Rectangle 8">
            <a:extLst>
              <a:ext uri="{FF2B5EF4-FFF2-40B4-BE49-F238E27FC236}">
                <a16:creationId xmlns:a16="http://schemas.microsoft.com/office/drawing/2014/main" id="{BB0DBB5D-AC56-834C-B0BC-216E3B795FB8}"/>
              </a:ext>
            </a:extLst>
          </p:cNvPr>
          <p:cNvSpPr/>
          <p:nvPr/>
        </p:nvSpPr>
        <p:spPr>
          <a:xfrm>
            <a:off x="1828800" y="2667000"/>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414580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3200" dirty="0"/>
              <a:t>LAT dipole results in context</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81856"/>
            <a:ext cx="7137400" cy="4690291"/>
          </a:xfrm>
          <a:prstGeom prst="rect">
            <a:avLst/>
          </a:prstGeom>
        </p:spPr>
      </p:pic>
      <p:sp>
        <p:nvSpPr>
          <p:cNvPr id="3" name="TextBox 2"/>
          <p:cNvSpPr txBox="1"/>
          <p:nvPr/>
        </p:nvSpPr>
        <p:spPr>
          <a:xfrm>
            <a:off x="1435981" y="5912618"/>
            <a:ext cx="6272038" cy="400110"/>
          </a:xfrm>
          <a:prstGeom prst="rect">
            <a:avLst/>
          </a:prstGeom>
          <a:noFill/>
        </p:spPr>
        <p:txBody>
          <a:bodyPr wrap="none" rtlCol="0">
            <a:spAutoFit/>
          </a:bodyPr>
          <a:lstStyle/>
          <a:p>
            <a:r>
              <a:rPr lang="en-US" sz="2000" dirty="0"/>
              <a:t>Note: Fermi LAT and AMS upper limits are cumulative</a:t>
            </a:r>
          </a:p>
        </p:txBody>
      </p:sp>
    </p:spTree>
    <p:extLst>
      <p:ext uri="{BB962C8B-B14F-4D97-AF65-F5344CB8AC3E}">
        <p14:creationId xmlns:p14="http://schemas.microsoft.com/office/powerpoint/2010/main" val="25502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863600"/>
          </a:xfrm>
        </p:spPr>
        <p:txBody>
          <a:bodyPr/>
          <a:lstStyle/>
          <a:p>
            <a:r>
              <a:rPr lang="en-US" sz="3200" dirty="0"/>
              <a:t>Conclusion</a:t>
            </a:r>
          </a:p>
        </p:txBody>
      </p:sp>
      <p:sp>
        <p:nvSpPr>
          <p:cNvPr id="3" name="Content Placeholder 2"/>
          <p:cNvSpPr>
            <a:spLocks noGrp="1"/>
          </p:cNvSpPr>
          <p:nvPr>
            <p:ph idx="1"/>
          </p:nvPr>
        </p:nvSpPr>
        <p:spPr>
          <a:xfrm>
            <a:off x="130175" y="838200"/>
            <a:ext cx="8883650" cy="5486400"/>
          </a:xfrm>
        </p:spPr>
        <p:txBody>
          <a:bodyPr/>
          <a:lstStyle/>
          <a:p>
            <a:r>
              <a:rPr lang="en-US" sz="2400" dirty="0"/>
              <a:t>179 million well-reconstructed proton events recorded in 8 years of LAT data provide full-sky and all-orientation anisotropy sensitivity</a:t>
            </a:r>
            <a:endParaRPr lang="en-US" sz="2400" baseline="30000" dirty="0"/>
          </a:p>
          <a:p>
            <a:r>
              <a:rPr lang="en-US" sz="2400" dirty="0"/>
              <a:t>For all events above 78 GeV, dipole power with modest statistical significance (p = 0.01)</a:t>
            </a:r>
          </a:p>
          <a:p>
            <a:pPr lvl="1"/>
            <a:r>
              <a:rPr lang="en-US" sz="2400" dirty="0"/>
              <a:t>Interpreted as signal: amplitude (3.9 ± 1.5) x 10</a:t>
            </a:r>
            <a:r>
              <a:rPr lang="en-US" sz="2400" baseline="30000" dirty="0"/>
              <a:t>-4</a:t>
            </a:r>
            <a:endParaRPr lang="en-US" sz="2400" dirty="0"/>
          </a:p>
          <a:p>
            <a:pPr lvl="1"/>
            <a:r>
              <a:rPr lang="en-US" sz="2400" dirty="0"/>
              <a:t>Alternatively, set amplitude upper limit (95% CL): 1.3 x 10</a:t>
            </a:r>
            <a:r>
              <a:rPr lang="en-US" sz="2400" baseline="30000" dirty="0"/>
              <a:t>-3</a:t>
            </a:r>
          </a:p>
          <a:p>
            <a:r>
              <a:rPr lang="en-US" sz="2400" dirty="0"/>
              <a:t>Energy-resolved upper limits on dipole amplitude between 78 GeV and 10 </a:t>
            </a:r>
            <a:r>
              <a:rPr lang="en-US" sz="2400" dirty="0" err="1"/>
              <a:t>TeV</a:t>
            </a:r>
            <a:endParaRPr lang="en-US" sz="2400" dirty="0"/>
          </a:p>
          <a:p>
            <a:r>
              <a:rPr lang="en-US" sz="2400" dirty="0"/>
              <a:t>Strongest full-sky, all-orientation constraints (including declination components) in any energy range</a:t>
            </a:r>
          </a:p>
          <a:p>
            <a:r>
              <a:rPr lang="en-US" sz="2400" dirty="0"/>
              <a:t>Strongest pure-proton constraints in any energy range</a:t>
            </a:r>
          </a:p>
          <a:p>
            <a:r>
              <a:rPr lang="en-US" sz="2400" dirty="0"/>
              <a:t>Full description of method and results: arXiv:1903.02905 and M. Meehan PhD thesis (University of Wisconsin, 2019)</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15</a:t>
            </a:fld>
            <a:endParaRPr lang="en-US" dirty="0"/>
          </a:p>
        </p:txBody>
      </p:sp>
    </p:spTree>
    <p:extLst>
      <p:ext uri="{BB962C8B-B14F-4D97-AF65-F5344CB8AC3E}">
        <p14:creationId xmlns:p14="http://schemas.microsoft.com/office/powerpoint/2010/main" val="19865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8229600" cy="1143000"/>
          </a:xfrm>
        </p:spPr>
        <p:txBody>
          <a:bodyPr/>
          <a:lstStyle/>
          <a:p>
            <a:r>
              <a:rPr lang="en-US" dirty="0"/>
              <a:t>Additional slides</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a:t>
            </a:fld>
            <a:endParaRPr lang="en-US" dirty="0"/>
          </a:p>
        </p:txBody>
      </p:sp>
    </p:spTree>
    <p:extLst>
      <p:ext uri="{BB962C8B-B14F-4D97-AF65-F5344CB8AC3E}">
        <p14:creationId xmlns:p14="http://schemas.microsoft.com/office/powerpoint/2010/main" val="59894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5A5E-21D1-8149-AFFB-BF689986FE4B}"/>
              </a:ext>
            </a:extLst>
          </p:cNvPr>
          <p:cNvSpPr>
            <a:spLocks noGrp="1"/>
          </p:cNvSpPr>
          <p:nvPr>
            <p:ph type="title"/>
          </p:nvPr>
        </p:nvSpPr>
        <p:spPr>
          <a:xfrm>
            <a:off x="0" y="0"/>
            <a:ext cx="9144000" cy="685800"/>
          </a:xfrm>
        </p:spPr>
        <p:txBody>
          <a:bodyPr/>
          <a:lstStyle/>
          <a:p>
            <a:r>
              <a:rPr lang="en-US" sz="3200" dirty="0"/>
              <a:t>Quantitative details of dipole results</a:t>
            </a:r>
          </a:p>
        </p:txBody>
      </p:sp>
      <p:sp>
        <p:nvSpPr>
          <p:cNvPr id="4" name="Footer Placeholder 3">
            <a:extLst>
              <a:ext uri="{FF2B5EF4-FFF2-40B4-BE49-F238E27FC236}">
                <a16:creationId xmlns:a16="http://schemas.microsoft.com/office/drawing/2014/main" id="{51129AAA-3AB6-F644-A467-10D6731CBFE2}"/>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3D15A6E6-3FDD-FB4C-99EC-5C69CC228AC2}"/>
              </a:ext>
            </a:extLst>
          </p:cNvPr>
          <p:cNvSpPr>
            <a:spLocks noGrp="1"/>
          </p:cNvSpPr>
          <p:nvPr>
            <p:ph type="sldNum" sz="quarter" idx="4"/>
          </p:nvPr>
        </p:nvSpPr>
        <p:spPr/>
        <p:txBody>
          <a:bodyPr/>
          <a:lstStyle/>
          <a:p>
            <a:pPr>
              <a:defRPr/>
            </a:pPr>
            <a:fld id="{FE987253-B894-114D-BDC2-8F3A1EBD88EF}" type="slidenum">
              <a:rPr lang="en-US" smtClean="0"/>
              <a:pPr>
                <a:defRPr/>
              </a:pPr>
              <a:t>17</a:t>
            </a:fld>
            <a:endParaRPr lang="en-US" dirty="0"/>
          </a:p>
        </p:txBody>
      </p:sp>
      <p:pic>
        <p:nvPicPr>
          <p:cNvPr id="7" name="Picture 6">
            <a:extLst>
              <a:ext uri="{FF2B5EF4-FFF2-40B4-BE49-F238E27FC236}">
                <a16:creationId xmlns:a16="http://schemas.microsoft.com/office/drawing/2014/main" id="{76FF8AEA-B8CC-F54D-B85A-599038842572}"/>
              </a:ext>
            </a:extLst>
          </p:cNvPr>
          <p:cNvPicPr>
            <a:picLocks noChangeAspect="1"/>
          </p:cNvPicPr>
          <p:nvPr/>
        </p:nvPicPr>
        <p:blipFill rotWithShape="1">
          <a:blip r:embed="rId2"/>
          <a:srcRect b="50129"/>
          <a:stretch/>
        </p:blipFill>
        <p:spPr>
          <a:xfrm>
            <a:off x="723900" y="685800"/>
            <a:ext cx="7962900" cy="3645665"/>
          </a:xfrm>
          <a:prstGeom prst="rect">
            <a:avLst/>
          </a:prstGeom>
        </p:spPr>
      </p:pic>
      <p:pic>
        <p:nvPicPr>
          <p:cNvPr id="8" name="Picture 7">
            <a:extLst>
              <a:ext uri="{FF2B5EF4-FFF2-40B4-BE49-F238E27FC236}">
                <a16:creationId xmlns:a16="http://schemas.microsoft.com/office/drawing/2014/main" id="{F2BC3D49-3B87-584B-90F7-A9CC3F82B935}"/>
              </a:ext>
            </a:extLst>
          </p:cNvPr>
          <p:cNvPicPr>
            <a:picLocks noChangeAspect="1"/>
          </p:cNvPicPr>
          <p:nvPr/>
        </p:nvPicPr>
        <p:blipFill rotWithShape="1">
          <a:blip r:embed="rId2"/>
          <a:srcRect t="75592"/>
          <a:stretch/>
        </p:blipFill>
        <p:spPr>
          <a:xfrm>
            <a:off x="723900" y="4581779"/>
            <a:ext cx="7962900" cy="1784299"/>
          </a:xfrm>
          <a:prstGeom prst="rect">
            <a:avLst/>
          </a:prstGeom>
        </p:spPr>
      </p:pic>
      <p:sp>
        <p:nvSpPr>
          <p:cNvPr id="9" name="Rectangle 8">
            <a:extLst>
              <a:ext uri="{FF2B5EF4-FFF2-40B4-BE49-F238E27FC236}">
                <a16:creationId xmlns:a16="http://schemas.microsoft.com/office/drawing/2014/main" id="{0917CC70-22F9-A44C-B4E7-6FE4F7E11EDB}"/>
              </a:ext>
            </a:extLst>
          </p:cNvPr>
          <p:cNvSpPr/>
          <p:nvPr/>
        </p:nvSpPr>
        <p:spPr>
          <a:xfrm>
            <a:off x="3575573" y="4303552"/>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2296991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7B44B-57A9-FA4C-95E5-B5E43E0444F1}"/>
              </a:ext>
            </a:extLst>
          </p:cNvPr>
          <p:cNvSpPr>
            <a:spLocks noGrp="1"/>
          </p:cNvSpPr>
          <p:nvPr>
            <p:ph type="title"/>
          </p:nvPr>
        </p:nvSpPr>
        <p:spPr>
          <a:xfrm>
            <a:off x="457200" y="274638"/>
            <a:ext cx="8229600" cy="792162"/>
          </a:xfrm>
        </p:spPr>
        <p:txBody>
          <a:bodyPr/>
          <a:lstStyle/>
          <a:p>
            <a:r>
              <a:rPr lang="en-US" dirty="0"/>
              <a:t>Monte Carlo demonstration of reference map method</a:t>
            </a:r>
          </a:p>
        </p:txBody>
      </p:sp>
      <p:sp>
        <p:nvSpPr>
          <p:cNvPr id="4" name="Footer Placeholder 3">
            <a:extLst>
              <a:ext uri="{FF2B5EF4-FFF2-40B4-BE49-F238E27FC236}">
                <a16:creationId xmlns:a16="http://schemas.microsoft.com/office/drawing/2014/main" id="{E1AFB29A-93DE-3044-9C7A-3856CA2BC9C1}"/>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7F39F04F-2FF3-1D47-9749-9D552C532B0F}"/>
              </a:ext>
            </a:extLst>
          </p:cNvPr>
          <p:cNvSpPr>
            <a:spLocks noGrp="1"/>
          </p:cNvSpPr>
          <p:nvPr>
            <p:ph type="sldNum" sz="quarter" idx="4"/>
          </p:nvPr>
        </p:nvSpPr>
        <p:spPr/>
        <p:txBody>
          <a:bodyPr/>
          <a:lstStyle/>
          <a:p>
            <a:pPr>
              <a:defRPr/>
            </a:pPr>
            <a:fld id="{FE987253-B894-114D-BDC2-8F3A1EBD88EF}" type="slidenum">
              <a:rPr lang="en-US" smtClean="0"/>
              <a:pPr>
                <a:defRPr/>
              </a:pPr>
              <a:t>18</a:t>
            </a:fld>
            <a:endParaRPr lang="en-US" dirty="0"/>
          </a:p>
        </p:txBody>
      </p:sp>
      <p:pic>
        <p:nvPicPr>
          <p:cNvPr id="7" name="Picture 6">
            <a:extLst>
              <a:ext uri="{FF2B5EF4-FFF2-40B4-BE49-F238E27FC236}">
                <a16:creationId xmlns:a16="http://schemas.microsoft.com/office/drawing/2014/main" id="{70FCFA9C-9DFD-5840-A166-46E545BFA2B6}"/>
              </a:ext>
            </a:extLst>
          </p:cNvPr>
          <p:cNvPicPr>
            <a:picLocks noChangeAspect="1"/>
          </p:cNvPicPr>
          <p:nvPr/>
        </p:nvPicPr>
        <p:blipFill>
          <a:blip r:embed="rId3"/>
          <a:stretch>
            <a:fillRect/>
          </a:stretch>
        </p:blipFill>
        <p:spPr>
          <a:xfrm>
            <a:off x="4549734" y="1143000"/>
            <a:ext cx="4599432" cy="3659666"/>
          </a:xfrm>
          <a:prstGeom prst="rect">
            <a:avLst/>
          </a:prstGeom>
        </p:spPr>
      </p:pic>
      <p:pic>
        <p:nvPicPr>
          <p:cNvPr id="9" name="Picture 8">
            <a:extLst>
              <a:ext uri="{FF2B5EF4-FFF2-40B4-BE49-F238E27FC236}">
                <a16:creationId xmlns:a16="http://schemas.microsoft.com/office/drawing/2014/main" id="{826F7485-0857-3546-A1AB-919F8F3F1353}"/>
              </a:ext>
            </a:extLst>
          </p:cNvPr>
          <p:cNvPicPr>
            <a:picLocks noChangeAspect="1"/>
          </p:cNvPicPr>
          <p:nvPr/>
        </p:nvPicPr>
        <p:blipFill>
          <a:blip r:embed="rId4"/>
          <a:stretch>
            <a:fillRect/>
          </a:stretch>
        </p:blipFill>
        <p:spPr>
          <a:xfrm>
            <a:off x="0" y="1143000"/>
            <a:ext cx="4599432" cy="3659666"/>
          </a:xfrm>
          <a:prstGeom prst="rect">
            <a:avLst/>
          </a:prstGeom>
        </p:spPr>
      </p:pic>
      <p:sp>
        <p:nvSpPr>
          <p:cNvPr id="10" name="TextBox 9">
            <a:extLst>
              <a:ext uri="{FF2B5EF4-FFF2-40B4-BE49-F238E27FC236}">
                <a16:creationId xmlns:a16="http://schemas.microsoft.com/office/drawing/2014/main" id="{42559BE7-67C1-9C47-A700-C13DFF468085}"/>
              </a:ext>
            </a:extLst>
          </p:cNvPr>
          <p:cNvSpPr txBox="1"/>
          <p:nvPr/>
        </p:nvSpPr>
        <p:spPr>
          <a:xfrm>
            <a:off x="376721" y="5161002"/>
            <a:ext cx="8310079" cy="1107996"/>
          </a:xfrm>
          <a:prstGeom prst="rect">
            <a:avLst/>
          </a:prstGeom>
          <a:noFill/>
        </p:spPr>
        <p:txBody>
          <a:bodyPr wrap="square" rtlCol="0">
            <a:spAutoFit/>
          </a:bodyPr>
          <a:lstStyle/>
          <a:p>
            <a:pPr marL="342900" indent="-342900">
              <a:buFont typeface="Arial" panose="020B0604020202020204" pitchFamily="34" charset="0"/>
              <a:buChar char="•"/>
            </a:pPr>
            <a:r>
              <a:rPr lang="en-US" sz="2200" dirty="0"/>
              <a:t>Inject dipole at various angles relative to North Celestial Pole</a:t>
            </a:r>
          </a:p>
          <a:p>
            <a:pPr marL="342900" indent="-342900">
              <a:buFont typeface="Arial" panose="020B0604020202020204" pitchFamily="34" charset="0"/>
              <a:buChar char="•"/>
            </a:pPr>
            <a:r>
              <a:rPr lang="en-US" sz="2200" dirty="0"/>
              <a:t>Time-scrambling method underestimates true signal amplitude</a:t>
            </a:r>
          </a:p>
          <a:p>
            <a:pPr marL="342900" indent="-342900">
              <a:buFont typeface="Arial" panose="020B0604020202020204" pitchFamily="34" charset="0"/>
              <a:buChar char="•"/>
            </a:pPr>
            <a:r>
              <a:rPr lang="en-US" sz="2200" dirty="0"/>
              <a:t>Our rate-based method recovers the true signal amplitude</a:t>
            </a:r>
          </a:p>
        </p:txBody>
      </p:sp>
      <p:sp>
        <p:nvSpPr>
          <p:cNvPr id="11" name="Rectangle 10">
            <a:extLst>
              <a:ext uri="{FF2B5EF4-FFF2-40B4-BE49-F238E27FC236}">
                <a16:creationId xmlns:a16="http://schemas.microsoft.com/office/drawing/2014/main" id="{DA65D0D6-7E6F-0244-B198-40471BDE6C75}"/>
              </a:ext>
            </a:extLst>
          </p:cNvPr>
          <p:cNvSpPr/>
          <p:nvPr/>
        </p:nvSpPr>
        <p:spPr>
          <a:xfrm>
            <a:off x="3733800" y="958334"/>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199326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7B44B-57A9-FA4C-95E5-B5E43E0444F1}"/>
              </a:ext>
            </a:extLst>
          </p:cNvPr>
          <p:cNvSpPr>
            <a:spLocks noGrp="1"/>
          </p:cNvSpPr>
          <p:nvPr>
            <p:ph type="title"/>
          </p:nvPr>
        </p:nvSpPr>
        <p:spPr>
          <a:xfrm>
            <a:off x="82313" y="256400"/>
            <a:ext cx="4724400" cy="1191400"/>
          </a:xfrm>
        </p:spPr>
        <p:txBody>
          <a:bodyPr/>
          <a:lstStyle/>
          <a:p>
            <a:r>
              <a:rPr lang="en-US" dirty="0"/>
              <a:t>All three dipole orientations</a:t>
            </a:r>
            <a:br>
              <a:rPr lang="en-US" dirty="0"/>
            </a:br>
            <a:r>
              <a:rPr lang="en-US" dirty="0"/>
              <a:t>(cumulative energy bins)</a:t>
            </a:r>
          </a:p>
        </p:txBody>
      </p:sp>
      <p:sp>
        <p:nvSpPr>
          <p:cNvPr id="4" name="Footer Placeholder 3">
            <a:extLst>
              <a:ext uri="{FF2B5EF4-FFF2-40B4-BE49-F238E27FC236}">
                <a16:creationId xmlns:a16="http://schemas.microsoft.com/office/drawing/2014/main" id="{E1AFB29A-93DE-3044-9C7A-3856CA2BC9C1}"/>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7F39F04F-2FF3-1D47-9749-9D552C532B0F}"/>
              </a:ext>
            </a:extLst>
          </p:cNvPr>
          <p:cNvSpPr>
            <a:spLocks noGrp="1"/>
          </p:cNvSpPr>
          <p:nvPr>
            <p:ph type="sldNum" sz="quarter" idx="4"/>
          </p:nvPr>
        </p:nvSpPr>
        <p:spPr/>
        <p:txBody>
          <a:bodyPr/>
          <a:lstStyle/>
          <a:p>
            <a:pPr>
              <a:defRPr/>
            </a:pPr>
            <a:fld id="{FE987253-B894-114D-BDC2-8F3A1EBD88EF}" type="slidenum">
              <a:rPr lang="en-US" smtClean="0"/>
              <a:pPr>
                <a:defRPr/>
              </a:pPr>
              <a:t>19</a:t>
            </a:fld>
            <a:endParaRPr lang="en-US" dirty="0"/>
          </a:p>
        </p:txBody>
      </p:sp>
      <p:pic>
        <p:nvPicPr>
          <p:cNvPr id="6" name="Picture 5">
            <a:extLst>
              <a:ext uri="{FF2B5EF4-FFF2-40B4-BE49-F238E27FC236}">
                <a16:creationId xmlns:a16="http://schemas.microsoft.com/office/drawing/2014/main" id="{0E55C523-1E27-524A-A5CD-C4994049AC4A}"/>
              </a:ext>
            </a:extLst>
          </p:cNvPr>
          <p:cNvPicPr>
            <a:picLocks noChangeAspect="1"/>
          </p:cNvPicPr>
          <p:nvPr/>
        </p:nvPicPr>
        <p:blipFill>
          <a:blip r:embed="rId3"/>
          <a:stretch>
            <a:fillRect/>
          </a:stretch>
        </p:blipFill>
        <p:spPr>
          <a:xfrm>
            <a:off x="4806713" y="459000"/>
            <a:ext cx="3790223" cy="2743200"/>
          </a:xfrm>
          <a:prstGeom prst="rect">
            <a:avLst/>
          </a:prstGeom>
        </p:spPr>
      </p:pic>
      <p:pic>
        <p:nvPicPr>
          <p:cNvPr id="11" name="Picture 10">
            <a:extLst>
              <a:ext uri="{FF2B5EF4-FFF2-40B4-BE49-F238E27FC236}">
                <a16:creationId xmlns:a16="http://schemas.microsoft.com/office/drawing/2014/main" id="{B94A3FB2-A4EB-5C4D-8061-87736370A477}"/>
              </a:ext>
            </a:extLst>
          </p:cNvPr>
          <p:cNvPicPr>
            <a:picLocks noChangeAspect="1"/>
          </p:cNvPicPr>
          <p:nvPr/>
        </p:nvPicPr>
        <p:blipFill>
          <a:blip r:embed="rId4"/>
          <a:stretch>
            <a:fillRect/>
          </a:stretch>
        </p:blipFill>
        <p:spPr>
          <a:xfrm>
            <a:off x="457200" y="3427200"/>
            <a:ext cx="3790223" cy="2743200"/>
          </a:xfrm>
          <a:prstGeom prst="rect">
            <a:avLst/>
          </a:prstGeom>
        </p:spPr>
      </p:pic>
      <p:pic>
        <p:nvPicPr>
          <p:cNvPr id="13" name="Picture 12">
            <a:extLst>
              <a:ext uri="{FF2B5EF4-FFF2-40B4-BE49-F238E27FC236}">
                <a16:creationId xmlns:a16="http://schemas.microsoft.com/office/drawing/2014/main" id="{8C5F8FB2-810D-E74E-B1AF-9D4ED4353981}"/>
              </a:ext>
            </a:extLst>
          </p:cNvPr>
          <p:cNvPicPr>
            <a:picLocks noChangeAspect="1"/>
          </p:cNvPicPr>
          <p:nvPr/>
        </p:nvPicPr>
        <p:blipFill>
          <a:blip r:embed="rId5"/>
          <a:stretch>
            <a:fillRect/>
          </a:stretch>
        </p:blipFill>
        <p:spPr>
          <a:xfrm>
            <a:off x="4806714" y="3404800"/>
            <a:ext cx="3790223" cy="2743200"/>
          </a:xfrm>
          <a:prstGeom prst="rect">
            <a:avLst/>
          </a:prstGeom>
        </p:spPr>
      </p:pic>
      <p:sp>
        <p:nvSpPr>
          <p:cNvPr id="14" name="Rectangle 13">
            <a:extLst>
              <a:ext uri="{FF2B5EF4-FFF2-40B4-BE49-F238E27FC236}">
                <a16:creationId xmlns:a16="http://schemas.microsoft.com/office/drawing/2014/main" id="{FA9384BB-F84E-2C45-AB1B-C9CDAF768B4E}"/>
              </a:ext>
            </a:extLst>
          </p:cNvPr>
          <p:cNvSpPr/>
          <p:nvPr/>
        </p:nvSpPr>
        <p:spPr>
          <a:xfrm>
            <a:off x="1518173" y="2438400"/>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69130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267E-7F66-164C-8001-E1C022C9E60C}"/>
              </a:ext>
            </a:extLst>
          </p:cNvPr>
          <p:cNvSpPr>
            <a:spLocks noGrp="1"/>
          </p:cNvSpPr>
          <p:nvPr>
            <p:ph type="title"/>
          </p:nvPr>
        </p:nvSpPr>
        <p:spPr>
          <a:xfrm>
            <a:off x="457200" y="9525"/>
            <a:ext cx="8229600" cy="600075"/>
          </a:xfrm>
        </p:spPr>
        <p:txBody>
          <a:bodyPr/>
          <a:lstStyle/>
          <a:p>
            <a:r>
              <a:rPr lang="en-US" sz="3200" dirty="0"/>
              <a:t>Motivation</a:t>
            </a:r>
          </a:p>
        </p:txBody>
      </p:sp>
      <p:sp>
        <p:nvSpPr>
          <p:cNvPr id="3" name="Content Placeholder 2">
            <a:extLst>
              <a:ext uri="{FF2B5EF4-FFF2-40B4-BE49-F238E27FC236}">
                <a16:creationId xmlns:a16="http://schemas.microsoft.com/office/drawing/2014/main" id="{C5D6A9D2-0C2F-CD42-81F9-61DEC9FC8040}"/>
              </a:ext>
            </a:extLst>
          </p:cNvPr>
          <p:cNvSpPr>
            <a:spLocks noGrp="1"/>
          </p:cNvSpPr>
          <p:nvPr>
            <p:ph idx="1"/>
          </p:nvPr>
        </p:nvSpPr>
        <p:spPr>
          <a:xfrm>
            <a:off x="0" y="685800"/>
            <a:ext cx="9144000" cy="5715000"/>
          </a:xfrm>
        </p:spPr>
        <p:txBody>
          <a:bodyPr/>
          <a:lstStyle/>
          <a:p>
            <a:r>
              <a:rPr lang="en-US" sz="2400" dirty="0"/>
              <a:t>Cosmic-ray anisotropy has been measured from </a:t>
            </a:r>
            <a:r>
              <a:rPr lang="en-US" sz="2400" dirty="0" err="1"/>
              <a:t>TeV</a:t>
            </a:r>
            <a:r>
              <a:rPr lang="en-US" sz="2400" dirty="0"/>
              <a:t> to </a:t>
            </a:r>
            <a:r>
              <a:rPr lang="en-US" sz="2400" dirty="0" err="1"/>
              <a:t>EeV</a:t>
            </a:r>
            <a:r>
              <a:rPr lang="en-US" sz="2400" dirty="0"/>
              <a:t> scale by ground-based experiments</a:t>
            </a:r>
          </a:p>
          <a:p>
            <a:r>
              <a:rPr lang="en-US" sz="2400" dirty="0"/>
              <a:t>Most of these experiments make 1D measurements in right ascension (insensitive to declination)</a:t>
            </a:r>
          </a:p>
          <a:p>
            <a:r>
              <a:rPr lang="en-US" sz="2400" dirty="0"/>
              <a:t>Ground-based experiments also have limited composition resolution</a:t>
            </a:r>
          </a:p>
          <a:p>
            <a:r>
              <a:rPr lang="en-US" sz="2400" dirty="0"/>
              <a:t>Fermi LAT has recorded the largest ever set of cosmic-ray protons at the 100 GeV scale, with excellent composition, direction, and energy resolution</a:t>
            </a:r>
          </a:p>
          <a:p>
            <a:r>
              <a:rPr lang="en-US" sz="2400" dirty="0"/>
              <a:t>179 million events above 78 GeV</a:t>
            </a:r>
          </a:p>
          <a:p>
            <a:r>
              <a:rPr lang="en-US" sz="2400" dirty="0"/>
              <a:t>Fermi LAT is sensitive to full sky without any holes and with full 2D sensitivity and excellent particle identification: capable of probing proton anisotropy with arbitrary orientation including declination components</a:t>
            </a:r>
          </a:p>
          <a:p>
            <a:r>
              <a:rPr lang="en-US" sz="2400" dirty="0"/>
              <a:t>Full description of analysis and results at arXiv:1903.02905</a:t>
            </a:r>
          </a:p>
          <a:p>
            <a:endParaRPr lang="en-US" sz="2400" dirty="0"/>
          </a:p>
        </p:txBody>
      </p:sp>
      <p:sp>
        <p:nvSpPr>
          <p:cNvPr id="4" name="Footer Placeholder 3">
            <a:extLst>
              <a:ext uri="{FF2B5EF4-FFF2-40B4-BE49-F238E27FC236}">
                <a16:creationId xmlns:a16="http://schemas.microsoft.com/office/drawing/2014/main" id="{155A7D34-FAF4-BB4C-843F-4343AA5E8E9B}"/>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F6DF41AF-0400-1E42-802F-1E6DEEDDF49A}"/>
              </a:ext>
            </a:extLst>
          </p:cNvPr>
          <p:cNvSpPr>
            <a:spLocks noGrp="1"/>
          </p:cNvSpPr>
          <p:nvPr>
            <p:ph type="sldNum" sz="quarter" idx="4"/>
          </p:nvPr>
        </p:nvSpPr>
        <p:spPr/>
        <p:txBody>
          <a:bodyPr/>
          <a:lstStyle/>
          <a:p>
            <a:pPr>
              <a:defRPr/>
            </a:pPr>
            <a:fld id="{FE987253-B894-114D-BDC2-8F3A1EBD88EF}" type="slidenum">
              <a:rPr lang="en-US" smtClean="0"/>
              <a:pPr>
                <a:defRPr/>
              </a:pPr>
              <a:t>2</a:t>
            </a:fld>
            <a:endParaRPr lang="en-US" dirty="0"/>
          </a:p>
        </p:txBody>
      </p:sp>
    </p:spTree>
    <p:extLst>
      <p:ext uri="{BB962C8B-B14F-4D97-AF65-F5344CB8AC3E}">
        <p14:creationId xmlns:p14="http://schemas.microsoft.com/office/powerpoint/2010/main" val="3706939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1057275"/>
          </a:xfrm>
        </p:spPr>
        <p:txBody>
          <a:bodyPr/>
          <a:lstStyle/>
          <a:p>
            <a:r>
              <a:rPr lang="en-US" sz="3200" dirty="0"/>
              <a:t>LAT dipole results in context</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20</a:t>
            </a:fld>
            <a:endParaRPr lang="en-US" dirty="0"/>
          </a:p>
        </p:txBody>
      </p:sp>
      <p:pic>
        <p:nvPicPr>
          <p:cNvPr id="10" name="Picture 9">
            <a:extLst>
              <a:ext uri="{FF2B5EF4-FFF2-40B4-BE49-F238E27FC236}">
                <a16:creationId xmlns:a16="http://schemas.microsoft.com/office/drawing/2014/main" id="{BBC7A328-690B-3E46-A8D8-89CE7F4BC53C}"/>
              </a:ext>
            </a:extLst>
          </p:cNvPr>
          <p:cNvPicPr>
            <a:picLocks noChangeAspect="1"/>
          </p:cNvPicPr>
          <p:nvPr/>
        </p:nvPicPr>
        <p:blipFill>
          <a:blip r:embed="rId3"/>
          <a:stretch>
            <a:fillRect/>
          </a:stretch>
        </p:blipFill>
        <p:spPr>
          <a:xfrm>
            <a:off x="1090450" y="825573"/>
            <a:ext cx="6910549" cy="5023486"/>
          </a:xfrm>
          <a:prstGeom prst="rect">
            <a:avLst/>
          </a:prstGeom>
        </p:spPr>
      </p:pic>
      <p:sp>
        <p:nvSpPr>
          <p:cNvPr id="11" name="TextBox 10">
            <a:extLst>
              <a:ext uri="{FF2B5EF4-FFF2-40B4-BE49-F238E27FC236}">
                <a16:creationId xmlns:a16="http://schemas.microsoft.com/office/drawing/2014/main" id="{3336F6C4-3641-D942-B781-8AE8AD52380B}"/>
              </a:ext>
            </a:extLst>
          </p:cNvPr>
          <p:cNvSpPr txBox="1"/>
          <p:nvPr/>
        </p:nvSpPr>
        <p:spPr>
          <a:xfrm>
            <a:off x="371958" y="5849058"/>
            <a:ext cx="8310079" cy="769441"/>
          </a:xfrm>
          <a:prstGeom prst="rect">
            <a:avLst/>
          </a:prstGeom>
          <a:noFill/>
        </p:spPr>
        <p:txBody>
          <a:bodyPr wrap="square" rtlCol="0">
            <a:spAutoFit/>
          </a:bodyPr>
          <a:lstStyle/>
          <a:p>
            <a:pPr algn="ctr"/>
            <a:r>
              <a:rPr lang="en-US" sz="2200" dirty="0"/>
              <a:t>Other results in this energy range are from underground muon measurements (intensity vs. right ascension) in 1980s and 1990s</a:t>
            </a:r>
          </a:p>
        </p:txBody>
      </p:sp>
    </p:spTree>
    <p:extLst>
      <p:ext uri="{BB962C8B-B14F-4D97-AF65-F5344CB8AC3E}">
        <p14:creationId xmlns:p14="http://schemas.microsoft.com/office/powerpoint/2010/main" val="259757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84" y="350838"/>
            <a:ext cx="7253816" cy="5440362"/>
          </a:xfrm>
          <a:prstGeom prst="rect">
            <a:avLst/>
          </a:prstGeom>
        </p:spPr>
      </p:pic>
      <p:sp>
        <p:nvSpPr>
          <p:cNvPr id="2" name="Title 1"/>
          <p:cNvSpPr>
            <a:spLocks noGrp="1"/>
          </p:cNvSpPr>
          <p:nvPr>
            <p:ph type="title"/>
          </p:nvPr>
        </p:nvSpPr>
        <p:spPr>
          <a:xfrm>
            <a:off x="457200" y="0"/>
            <a:ext cx="8229600" cy="846138"/>
          </a:xfrm>
        </p:spPr>
        <p:txBody>
          <a:bodyPr/>
          <a:lstStyle/>
          <a:p>
            <a:r>
              <a:rPr lang="en-US" sz="3200" dirty="0"/>
              <a:t>Hadron-lepton separation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21</a:t>
            </a:fld>
            <a:endParaRPr lang="en-US" dirty="0"/>
          </a:p>
        </p:txBody>
      </p:sp>
      <p:sp>
        <p:nvSpPr>
          <p:cNvPr id="6" name="TextBox 5"/>
          <p:cNvSpPr txBox="1"/>
          <p:nvPr/>
        </p:nvSpPr>
        <p:spPr>
          <a:xfrm>
            <a:off x="1153319" y="5875476"/>
            <a:ext cx="7355946" cy="707886"/>
          </a:xfrm>
          <a:prstGeom prst="rect">
            <a:avLst/>
          </a:prstGeom>
          <a:noFill/>
        </p:spPr>
        <p:txBody>
          <a:bodyPr wrap="square" rtlCol="0">
            <a:spAutoFit/>
          </a:bodyPr>
          <a:lstStyle/>
          <a:p>
            <a:pPr marL="342900" indent="-342900">
              <a:buFont typeface="Arial" charset="0"/>
              <a:buChar char="•"/>
            </a:pPr>
            <a:r>
              <a:rPr lang="en-US" sz="2000" dirty="0"/>
              <a:t>The LAT </a:t>
            </a:r>
            <a:r>
              <a:rPr lang="en-US" sz="2000"/>
              <a:t>can cleanly </a:t>
            </a:r>
            <a:r>
              <a:rPr lang="en-US" sz="2000" dirty="0"/>
              <a:t>separate protons and electrons</a:t>
            </a:r>
          </a:p>
          <a:p>
            <a:pPr marL="342900" indent="-342900">
              <a:buFont typeface="Arial" charset="0"/>
              <a:buChar char="•"/>
            </a:pPr>
            <a:r>
              <a:rPr lang="en-US" sz="2000" dirty="0"/>
              <a:t>More details on classifier in Fermi LAT, PRD 95, 082007</a:t>
            </a:r>
          </a:p>
        </p:txBody>
      </p:sp>
      <p:sp>
        <p:nvSpPr>
          <p:cNvPr id="7" name="TextBox 6"/>
          <p:cNvSpPr txBox="1"/>
          <p:nvPr/>
        </p:nvSpPr>
        <p:spPr>
          <a:xfrm>
            <a:off x="2590800" y="2332038"/>
            <a:ext cx="3788217" cy="369332"/>
          </a:xfrm>
          <a:prstGeom prst="rect">
            <a:avLst/>
          </a:prstGeom>
          <a:noFill/>
        </p:spPr>
        <p:txBody>
          <a:bodyPr wrap="none" rtlCol="0">
            <a:spAutoFit/>
          </a:bodyPr>
          <a:lstStyle/>
          <a:p>
            <a:r>
              <a:rPr lang="en-US" sz="1800" dirty="0"/>
              <a:t>example energy bin (455-830 GeV)</a:t>
            </a:r>
          </a:p>
        </p:txBody>
      </p:sp>
      <p:cxnSp>
        <p:nvCxnSpPr>
          <p:cNvPr id="9" name="Straight Connector 8"/>
          <p:cNvCxnSpPr/>
          <p:nvPr/>
        </p:nvCxnSpPr>
        <p:spPr>
          <a:xfrm flipV="1">
            <a:off x="6934200" y="2057400"/>
            <a:ext cx="0" cy="3429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61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0"/>
            <a:ext cx="8229600" cy="1143000"/>
          </a:xfrm>
        </p:spPr>
        <p:txBody>
          <a:bodyPr/>
          <a:lstStyle/>
          <a:p>
            <a:r>
              <a:rPr lang="en-US" sz="3200" dirty="0"/>
              <a:t>Proton energy resolution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976" y="914400"/>
            <a:ext cx="6786048" cy="4648200"/>
          </a:xfrm>
          <a:prstGeom prst="rect">
            <a:avLst/>
          </a:prstGeom>
        </p:spPr>
      </p:pic>
      <p:sp>
        <p:nvSpPr>
          <p:cNvPr id="8" name="TextBox 7"/>
          <p:cNvSpPr txBox="1"/>
          <p:nvPr/>
        </p:nvSpPr>
        <p:spPr>
          <a:xfrm>
            <a:off x="1524000" y="5769114"/>
            <a:ext cx="5867400" cy="707886"/>
          </a:xfrm>
          <a:prstGeom prst="rect">
            <a:avLst/>
          </a:prstGeom>
          <a:noFill/>
        </p:spPr>
        <p:txBody>
          <a:bodyPr wrap="square" rtlCol="0">
            <a:spAutoFit/>
          </a:bodyPr>
          <a:lstStyle/>
          <a:p>
            <a:pPr algn="ctr"/>
            <a:r>
              <a:rPr lang="en-US" sz="2000" dirty="0"/>
              <a:t>Although hadronic showers are not contained, shower profile fit achieves good energy resolution</a:t>
            </a:r>
          </a:p>
        </p:txBody>
      </p:sp>
    </p:spTree>
    <p:extLst>
      <p:ext uri="{BB962C8B-B14F-4D97-AF65-F5344CB8AC3E}">
        <p14:creationId xmlns:p14="http://schemas.microsoft.com/office/powerpoint/2010/main" val="61589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1133474"/>
          </a:xfrm>
        </p:spPr>
        <p:txBody>
          <a:bodyPr/>
          <a:lstStyle/>
          <a:p>
            <a:r>
              <a:rPr lang="en-US" sz="3200" dirty="0"/>
              <a:t>Systematic rate effect: 1% variation of event rate with local geomagnetic field</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066800"/>
            <a:ext cx="5334000" cy="3965097"/>
          </a:xfrm>
          <a:prstGeom prst="rect">
            <a:avLst/>
          </a:prstGeom>
        </p:spPr>
      </p:pic>
      <p:sp>
        <p:nvSpPr>
          <p:cNvPr id="7" name="TextBox 6"/>
          <p:cNvSpPr txBox="1"/>
          <p:nvPr/>
        </p:nvSpPr>
        <p:spPr>
          <a:xfrm>
            <a:off x="231105" y="5075872"/>
            <a:ext cx="8839200" cy="1477328"/>
          </a:xfrm>
          <a:prstGeom prst="rect">
            <a:avLst/>
          </a:prstGeom>
          <a:noFill/>
        </p:spPr>
        <p:txBody>
          <a:bodyPr wrap="square" rtlCol="0">
            <a:spAutoFit/>
          </a:bodyPr>
          <a:lstStyle/>
          <a:p>
            <a:pPr marL="342900" indent="-342900">
              <a:buFont typeface="Arial" charset="0"/>
              <a:buChar char="•"/>
            </a:pPr>
            <a:r>
              <a:rPr lang="en-US" sz="1800" dirty="0"/>
              <a:t>It is not a </a:t>
            </a:r>
            <a:r>
              <a:rPr lang="en-US" sz="1800" dirty="0" err="1"/>
              <a:t>livetime</a:t>
            </a:r>
            <a:r>
              <a:rPr lang="en-US" sz="1800" dirty="0"/>
              <a:t> effect (is present after </a:t>
            </a:r>
            <a:r>
              <a:rPr lang="en-US" sz="1800" dirty="0" err="1"/>
              <a:t>livetime</a:t>
            </a:r>
            <a:r>
              <a:rPr lang="en-US" sz="1800" dirty="0"/>
              <a:t> accounting)</a:t>
            </a:r>
          </a:p>
          <a:p>
            <a:pPr marL="342900" indent="-342900">
              <a:buFont typeface="Arial" charset="0"/>
              <a:buChar char="•"/>
            </a:pPr>
            <a:r>
              <a:rPr lang="en-US" sz="1800" dirty="0"/>
              <a:t>Weaker field causes higher rate of low energy events: pileup/ghosts reduces rate of high quality events passing selection cuts</a:t>
            </a:r>
          </a:p>
          <a:p>
            <a:pPr marL="342900" indent="-342900">
              <a:buFont typeface="Arial" charset="0"/>
              <a:buChar char="•"/>
            </a:pPr>
            <a:r>
              <a:rPr lang="en-US" sz="1800" dirty="0"/>
              <a:t>Original reference map algorithm assumed rate is constant (neglected this effect)</a:t>
            </a:r>
          </a:p>
          <a:p>
            <a:pPr marL="342900" indent="-342900">
              <a:buFont typeface="Arial" charset="0"/>
              <a:buChar char="•"/>
            </a:pPr>
            <a:r>
              <a:rPr lang="en-US" sz="1800" dirty="0"/>
              <a:t>Can this explain excess dipole and quadrupole power?</a:t>
            </a:r>
          </a:p>
        </p:txBody>
      </p:sp>
      <p:sp>
        <p:nvSpPr>
          <p:cNvPr id="8" name="TextBox 7"/>
          <p:cNvSpPr txBox="1"/>
          <p:nvPr/>
        </p:nvSpPr>
        <p:spPr>
          <a:xfrm>
            <a:off x="4953000" y="4202668"/>
            <a:ext cx="1210588" cy="369332"/>
          </a:xfrm>
          <a:prstGeom prst="rect">
            <a:avLst/>
          </a:prstGeom>
          <a:noFill/>
        </p:spPr>
        <p:txBody>
          <a:bodyPr wrap="none" rtlCol="0">
            <a:spAutoFit/>
          </a:bodyPr>
          <a:lstStyle/>
          <a:p>
            <a:r>
              <a:rPr lang="en-US" sz="1800" dirty="0"/>
              <a:t>weak field</a:t>
            </a:r>
          </a:p>
        </p:txBody>
      </p:sp>
      <p:sp>
        <p:nvSpPr>
          <p:cNvPr id="9" name="TextBox 8"/>
          <p:cNvSpPr txBox="1"/>
          <p:nvPr/>
        </p:nvSpPr>
        <p:spPr>
          <a:xfrm>
            <a:off x="2443411" y="4202668"/>
            <a:ext cx="1313180" cy="369332"/>
          </a:xfrm>
          <a:prstGeom prst="rect">
            <a:avLst/>
          </a:prstGeom>
          <a:noFill/>
        </p:spPr>
        <p:txBody>
          <a:bodyPr wrap="none" rtlCol="0">
            <a:spAutoFit/>
          </a:bodyPr>
          <a:lstStyle/>
          <a:p>
            <a:r>
              <a:rPr lang="en-US" sz="1800" dirty="0"/>
              <a:t>strong field</a:t>
            </a:r>
          </a:p>
        </p:txBody>
      </p:sp>
      <p:cxnSp>
        <p:nvCxnSpPr>
          <p:cNvPr id="11" name="Straight Connector 10"/>
          <p:cNvCxnSpPr/>
          <p:nvPr/>
        </p:nvCxnSpPr>
        <p:spPr>
          <a:xfrm>
            <a:off x="2519611" y="2057400"/>
            <a:ext cx="426218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7646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650" cy="1146715"/>
          </a:xfrm>
        </p:spPr>
        <p:txBody>
          <a:bodyPr/>
          <a:lstStyle/>
          <a:p>
            <a:r>
              <a:rPr lang="en-US" sz="3200" dirty="0"/>
              <a:t>Monte Carlo investigation of geomagnetic rate effect</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4490756" cy="3657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756" y="1003300"/>
            <a:ext cx="4612894" cy="3657600"/>
          </a:xfrm>
          <a:prstGeom prst="rect">
            <a:avLst/>
          </a:prstGeom>
        </p:spPr>
      </p:pic>
      <p:sp>
        <p:nvSpPr>
          <p:cNvPr id="7" name="TextBox 6"/>
          <p:cNvSpPr txBox="1"/>
          <p:nvPr/>
        </p:nvSpPr>
        <p:spPr>
          <a:xfrm>
            <a:off x="990600" y="1803399"/>
            <a:ext cx="1523174" cy="400110"/>
          </a:xfrm>
          <a:prstGeom prst="rect">
            <a:avLst/>
          </a:prstGeom>
          <a:noFill/>
        </p:spPr>
        <p:txBody>
          <a:bodyPr wrap="none" rtlCol="0">
            <a:spAutoFit/>
          </a:bodyPr>
          <a:lstStyle/>
          <a:p>
            <a:r>
              <a:rPr lang="en-US" sz="2000" dirty="0"/>
              <a:t>zoomed out</a:t>
            </a:r>
          </a:p>
        </p:txBody>
      </p:sp>
      <p:sp>
        <p:nvSpPr>
          <p:cNvPr id="8" name="TextBox 7"/>
          <p:cNvSpPr txBox="1"/>
          <p:nvPr/>
        </p:nvSpPr>
        <p:spPr>
          <a:xfrm>
            <a:off x="5580434" y="1803399"/>
            <a:ext cx="1367682" cy="400110"/>
          </a:xfrm>
          <a:prstGeom prst="rect">
            <a:avLst/>
          </a:prstGeom>
          <a:noFill/>
        </p:spPr>
        <p:txBody>
          <a:bodyPr wrap="none" rtlCol="0">
            <a:spAutoFit/>
          </a:bodyPr>
          <a:lstStyle/>
          <a:p>
            <a:r>
              <a:rPr lang="en-US" sz="2000" dirty="0"/>
              <a:t>zoomed in</a:t>
            </a:r>
          </a:p>
        </p:txBody>
      </p:sp>
      <p:sp>
        <p:nvSpPr>
          <p:cNvPr id="9" name="TextBox 8"/>
          <p:cNvSpPr txBox="1"/>
          <p:nvPr/>
        </p:nvSpPr>
        <p:spPr>
          <a:xfrm>
            <a:off x="1143000" y="4953000"/>
            <a:ext cx="7478329" cy="1323439"/>
          </a:xfrm>
          <a:prstGeom prst="rect">
            <a:avLst/>
          </a:prstGeom>
          <a:noFill/>
        </p:spPr>
        <p:txBody>
          <a:bodyPr wrap="none" rtlCol="0">
            <a:spAutoFit/>
          </a:bodyPr>
          <a:lstStyle/>
          <a:p>
            <a:pPr marL="342900" indent="-342900">
              <a:buFont typeface="Arial" charset="0"/>
              <a:buChar char="•"/>
            </a:pPr>
            <a:r>
              <a:rPr lang="en-US" sz="2000" dirty="0"/>
              <a:t>Monte Carlo with amplitude of rate variation scaled by factor f</a:t>
            </a:r>
          </a:p>
          <a:p>
            <a:pPr marL="342900" indent="-342900">
              <a:buFont typeface="Arial" charset="0"/>
              <a:buChar char="•"/>
            </a:pPr>
            <a:r>
              <a:rPr lang="en-US" sz="2000" dirty="0"/>
              <a:t>For true size of effect (f=1):</a:t>
            </a:r>
          </a:p>
          <a:p>
            <a:pPr marL="800100" lvl="1" indent="-342900">
              <a:buFont typeface="Arial" charset="0"/>
              <a:buChar char="•"/>
            </a:pPr>
            <a:r>
              <a:rPr lang="en-US" sz="2000" dirty="0"/>
              <a:t>Slight excess power found in dipole</a:t>
            </a:r>
          </a:p>
          <a:p>
            <a:pPr marL="800100" lvl="1" indent="-342900">
              <a:buFont typeface="Arial" charset="0"/>
              <a:buChar char="•"/>
            </a:pPr>
            <a:r>
              <a:rPr lang="en-US" sz="2000" dirty="0"/>
              <a:t>No excess power found in quadrupole</a:t>
            </a:r>
          </a:p>
        </p:txBody>
      </p:sp>
    </p:spTree>
    <p:extLst>
      <p:ext uri="{BB962C8B-B14F-4D97-AF65-F5344CB8AC3E}">
        <p14:creationId xmlns:p14="http://schemas.microsoft.com/office/powerpoint/2010/main" val="1724896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04800"/>
            <a:ext cx="7271828" cy="4937661"/>
          </a:xfrm>
          <a:prstGeom prst="rect">
            <a:avLst/>
          </a:prstGeom>
        </p:spPr>
      </p:pic>
      <p:sp>
        <p:nvSpPr>
          <p:cNvPr id="2" name="Title 1"/>
          <p:cNvSpPr>
            <a:spLocks noGrp="1"/>
          </p:cNvSpPr>
          <p:nvPr>
            <p:ph type="title"/>
          </p:nvPr>
        </p:nvSpPr>
        <p:spPr>
          <a:xfrm>
            <a:off x="0" y="-12700"/>
            <a:ext cx="9144000" cy="734408"/>
          </a:xfrm>
        </p:spPr>
        <p:txBody>
          <a:bodyPr/>
          <a:lstStyle/>
          <a:p>
            <a:r>
              <a:rPr lang="en-US" sz="3200" dirty="0"/>
              <a:t>Cosmic-ray </a:t>
            </a:r>
            <a:r>
              <a:rPr lang="en-US" sz="3200" dirty="0" err="1"/>
              <a:t>electron+positron</a:t>
            </a:r>
            <a:r>
              <a:rPr lang="en-US" sz="3200" dirty="0"/>
              <a:t> anisotropy search</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25</a:t>
            </a:fld>
            <a:endParaRPr lang="en-US" dirty="0"/>
          </a:p>
        </p:txBody>
      </p:sp>
      <p:sp>
        <p:nvSpPr>
          <p:cNvPr id="8" name="TextBox 7"/>
          <p:cNvSpPr txBox="1"/>
          <p:nvPr/>
        </p:nvSpPr>
        <p:spPr>
          <a:xfrm>
            <a:off x="1042478" y="5389999"/>
            <a:ext cx="7080250" cy="1015663"/>
          </a:xfrm>
          <a:prstGeom prst="rect">
            <a:avLst/>
          </a:prstGeom>
          <a:noFill/>
        </p:spPr>
        <p:txBody>
          <a:bodyPr wrap="square" rtlCol="0">
            <a:spAutoFit/>
          </a:bodyPr>
          <a:lstStyle/>
          <a:p>
            <a:pPr marL="342900" indent="-342900">
              <a:buFont typeface="Arial" charset="0"/>
              <a:buChar char="•"/>
            </a:pPr>
            <a:r>
              <a:rPr lang="en-US" sz="2000" dirty="0"/>
              <a:t>No anisotropy found between 42 GeV and 2 </a:t>
            </a:r>
            <a:r>
              <a:rPr lang="en-US" sz="2000" dirty="0" err="1"/>
              <a:t>TeV</a:t>
            </a:r>
            <a:endParaRPr lang="en-US" sz="2000" dirty="0"/>
          </a:p>
          <a:p>
            <a:pPr marL="342900" indent="-342900">
              <a:buFont typeface="Arial" charset="0"/>
              <a:buChar char="•"/>
            </a:pPr>
            <a:r>
              <a:rPr lang="en-US" sz="2000" dirty="0"/>
              <a:t>Upper limits constrain contribution from Vela (local pulsar)</a:t>
            </a:r>
          </a:p>
          <a:p>
            <a:pPr marL="342900" indent="-342900">
              <a:buFont typeface="Arial" charset="0"/>
              <a:buChar char="•"/>
            </a:pPr>
            <a:r>
              <a:rPr lang="en-US" sz="2000" dirty="0"/>
              <a:t>PRL 118, 091103 (2017)</a:t>
            </a:r>
          </a:p>
        </p:txBody>
      </p:sp>
      <p:sp>
        <p:nvSpPr>
          <p:cNvPr id="3" name="TextBox 2"/>
          <p:cNvSpPr txBox="1"/>
          <p:nvPr/>
        </p:nvSpPr>
        <p:spPr>
          <a:xfrm>
            <a:off x="3505200" y="3886200"/>
            <a:ext cx="3813865" cy="646331"/>
          </a:xfrm>
          <a:prstGeom prst="rect">
            <a:avLst/>
          </a:prstGeom>
          <a:solidFill>
            <a:schemeClr val="bg1"/>
          </a:solidFill>
        </p:spPr>
        <p:txBody>
          <a:bodyPr wrap="none" rtlCol="0">
            <a:spAutoFit/>
          </a:bodyPr>
          <a:lstStyle/>
          <a:p>
            <a:r>
              <a:rPr lang="en-US" sz="1800" dirty="0"/>
              <a:t>also used to constrain dark matter: </a:t>
            </a:r>
          </a:p>
          <a:p>
            <a:r>
              <a:rPr lang="en-US" sz="1800" dirty="0"/>
              <a:t>Fermi LAT, PRD 84, 032007 (2011)</a:t>
            </a:r>
          </a:p>
        </p:txBody>
      </p:sp>
    </p:spTree>
    <p:extLst>
      <p:ext uri="{BB962C8B-B14F-4D97-AF65-F5344CB8AC3E}">
        <p14:creationId xmlns:p14="http://schemas.microsoft.com/office/powerpoint/2010/main" val="1776768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4"/>
            <a:ext cx="9144000" cy="828675"/>
          </a:xfrm>
        </p:spPr>
        <p:txBody>
          <a:bodyPr/>
          <a:lstStyle/>
          <a:p>
            <a:r>
              <a:rPr lang="en-US" sz="3200" dirty="0"/>
              <a:t>Dependence of rate on </a:t>
            </a:r>
            <a:r>
              <a:rPr lang="en-US" sz="3200" dirty="0" err="1"/>
              <a:t>McIlwain</a:t>
            </a:r>
            <a:r>
              <a:rPr lang="en-US" sz="3200" dirty="0"/>
              <a:t> L in 4 energy bins</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26</a:t>
            </a:fld>
            <a:endParaRPr lang="en-US" dirty="0"/>
          </a:p>
        </p:txBody>
      </p:sp>
      <p:sp>
        <p:nvSpPr>
          <p:cNvPr id="6" name="TextBox 5"/>
          <p:cNvSpPr txBox="1"/>
          <p:nvPr/>
        </p:nvSpPr>
        <p:spPr>
          <a:xfrm>
            <a:off x="1010768" y="6121560"/>
            <a:ext cx="7122463" cy="400110"/>
          </a:xfrm>
          <a:prstGeom prst="rect">
            <a:avLst/>
          </a:prstGeom>
          <a:noFill/>
        </p:spPr>
        <p:txBody>
          <a:bodyPr wrap="none" rtlCol="0">
            <a:spAutoFit/>
          </a:bodyPr>
          <a:lstStyle/>
          <a:p>
            <a:r>
              <a:rPr lang="en-US" sz="2000" dirty="0"/>
              <a:t>Significant rate variation in lowest energy bins; not in highest</a:t>
            </a:r>
          </a:p>
        </p:txBody>
      </p:sp>
      <p:pic>
        <p:nvPicPr>
          <p:cNvPr id="8" name="Picture 7">
            <a:extLst>
              <a:ext uri="{FF2B5EF4-FFF2-40B4-BE49-F238E27FC236}">
                <a16:creationId xmlns:a16="http://schemas.microsoft.com/office/drawing/2014/main" id="{EFE95CEE-FBD9-0845-8795-6C593B611EC7}"/>
              </a:ext>
            </a:extLst>
          </p:cNvPr>
          <p:cNvPicPr>
            <a:picLocks noChangeAspect="1"/>
          </p:cNvPicPr>
          <p:nvPr/>
        </p:nvPicPr>
        <p:blipFill>
          <a:blip r:embed="rId3"/>
          <a:stretch>
            <a:fillRect/>
          </a:stretch>
        </p:blipFill>
        <p:spPr>
          <a:xfrm>
            <a:off x="742950" y="888842"/>
            <a:ext cx="3447813" cy="2468880"/>
          </a:xfrm>
          <a:prstGeom prst="rect">
            <a:avLst/>
          </a:prstGeom>
        </p:spPr>
      </p:pic>
      <p:pic>
        <p:nvPicPr>
          <p:cNvPr id="10" name="Picture 9">
            <a:extLst>
              <a:ext uri="{FF2B5EF4-FFF2-40B4-BE49-F238E27FC236}">
                <a16:creationId xmlns:a16="http://schemas.microsoft.com/office/drawing/2014/main" id="{B57D886D-30BA-9D4C-8633-5CF24A12707E}"/>
              </a:ext>
            </a:extLst>
          </p:cNvPr>
          <p:cNvPicPr>
            <a:picLocks noChangeAspect="1"/>
          </p:cNvPicPr>
          <p:nvPr/>
        </p:nvPicPr>
        <p:blipFill>
          <a:blip r:embed="rId4"/>
          <a:stretch>
            <a:fillRect/>
          </a:stretch>
        </p:blipFill>
        <p:spPr>
          <a:xfrm>
            <a:off x="4820769" y="886556"/>
            <a:ext cx="3447813" cy="2468880"/>
          </a:xfrm>
          <a:prstGeom prst="rect">
            <a:avLst/>
          </a:prstGeom>
        </p:spPr>
      </p:pic>
      <p:pic>
        <p:nvPicPr>
          <p:cNvPr id="12" name="Picture 11">
            <a:extLst>
              <a:ext uri="{FF2B5EF4-FFF2-40B4-BE49-F238E27FC236}">
                <a16:creationId xmlns:a16="http://schemas.microsoft.com/office/drawing/2014/main" id="{163F016B-B303-814E-832B-B66FC35955C6}"/>
              </a:ext>
            </a:extLst>
          </p:cNvPr>
          <p:cNvPicPr>
            <a:picLocks noChangeAspect="1"/>
          </p:cNvPicPr>
          <p:nvPr/>
        </p:nvPicPr>
        <p:blipFill>
          <a:blip r:embed="rId5"/>
          <a:stretch>
            <a:fillRect/>
          </a:stretch>
        </p:blipFill>
        <p:spPr>
          <a:xfrm>
            <a:off x="742949" y="3505201"/>
            <a:ext cx="3447813" cy="2468880"/>
          </a:xfrm>
          <a:prstGeom prst="rect">
            <a:avLst/>
          </a:prstGeom>
        </p:spPr>
      </p:pic>
      <p:pic>
        <p:nvPicPr>
          <p:cNvPr id="14" name="Picture 13">
            <a:extLst>
              <a:ext uri="{FF2B5EF4-FFF2-40B4-BE49-F238E27FC236}">
                <a16:creationId xmlns:a16="http://schemas.microsoft.com/office/drawing/2014/main" id="{04150C2A-163B-A14B-B963-99E5BEF81240}"/>
              </a:ext>
            </a:extLst>
          </p:cNvPr>
          <p:cNvPicPr>
            <a:picLocks noChangeAspect="1"/>
          </p:cNvPicPr>
          <p:nvPr/>
        </p:nvPicPr>
        <p:blipFill>
          <a:blip r:embed="rId6"/>
          <a:stretch>
            <a:fillRect/>
          </a:stretch>
        </p:blipFill>
        <p:spPr>
          <a:xfrm>
            <a:off x="4820768" y="3505201"/>
            <a:ext cx="3447813" cy="2468880"/>
          </a:xfrm>
          <a:prstGeom prst="rect">
            <a:avLst/>
          </a:prstGeom>
        </p:spPr>
      </p:pic>
      <p:sp>
        <p:nvSpPr>
          <p:cNvPr id="15" name="Rectangle 14">
            <a:extLst>
              <a:ext uri="{FF2B5EF4-FFF2-40B4-BE49-F238E27FC236}">
                <a16:creationId xmlns:a16="http://schemas.microsoft.com/office/drawing/2014/main" id="{E7454F6A-50E9-984C-9005-BB7E94523015}"/>
              </a:ext>
            </a:extLst>
          </p:cNvPr>
          <p:cNvSpPr/>
          <p:nvPr/>
        </p:nvSpPr>
        <p:spPr>
          <a:xfrm>
            <a:off x="1470428" y="2556750"/>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1442321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4650-E211-0A41-93E5-94D4EA586E2C}"/>
              </a:ext>
            </a:extLst>
          </p:cNvPr>
          <p:cNvSpPr>
            <a:spLocks noGrp="1"/>
          </p:cNvSpPr>
          <p:nvPr>
            <p:ph type="title"/>
          </p:nvPr>
        </p:nvSpPr>
        <p:spPr>
          <a:xfrm>
            <a:off x="0" y="0"/>
            <a:ext cx="9144000" cy="1152525"/>
          </a:xfrm>
        </p:spPr>
        <p:txBody>
          <a:bodyPr/>
          <a:lstStyle/>
          <a:p>
            <a:r>
              <a:rPr lang="en-US" sz="3200" dirty="0"/>
              <a:t>Monte Carlo investigation of </a:t>
            </a:r>
            <a:r>
              <a:rPr lang="en-US" sz="3200" dirty="0" err="1"/>
              <a:t>McIlwain</a:t>
            </a:r>
            <a:r>
              <a:rPr lang="en-US" sz="3200" dirty="0"/>
              <a:t>-dependent rate effect</a:t>
            </a:r>
          </a:p>
        </p:txBody>
      </p:sp>
      <p:sp>
        <p:nvSpPr>
          <p:cNvPr id="4" name="Footer Placeholder 3">
            <a:extLst>
              <a:ext uri="{FF2B5EF4-FFF2-40B4-BE49-F238E27FC236}">
                <a16:creationId xmlns:a16="http://schemas.microsoft.com/office/drawing/2014/main" id="{8E3921C5-0D3A-3E43-B8F3-8240E2CAEF4D}"/>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8D1B1F52-1110-C74F-8BD3-A501B5773683}"/>
              </a:ext>
            </a:extLst>
          </p:cNvPr>
          <p:cNvSpPr>
            <a:spLocks noGrp="1"/>
          </p:cNvSpPr>
          <p:nvPr>
            <p:ph type="sldNum" sz="quarter" idx="4"/>
          </p:nvPr>
        </p:nvSpPr>
        <p:spPr/>
        <p:txBody>
          <a:bodyPr/>
          <a:lstStyle/>
          <a:p>
            <a:pPr>
              <a:defRPr/>
            </a:pPr>
            <a:fld id="{FE987253-B894-114D-BDC2-8F3A1EBD88EF}" type="slidenum">
              <a:rPr lang="en-US" smtClean="0"/>
              <a:pPr>
                <a:defRPr/>
              </a:pPr>
              <a:t>27</a:t>
            </a:fld>
            <a:endParaRPr lang="en-US" dirty="0"/>
          </a:p>
        </p:txBody>
      </p:sp>
      <p:pic>
        <p:nvPicPr>
          <p:cNvPr id="11" name="Picture 10">
            <a:extLst>
              <a:ext uri="{FF2B5EF4-FFF2-40B4-BE49-F238E27FC236}">
                <a16:creationId xmlns:a16="http://schemas.microsoft.com/office/drawing/2014/main" id="{14452BC7-FA09-5447-BE40-B9F7899A7FD0}"/>
              </a:ext>
            </a:extLst>
          </p:cNvPr>
          <p:cNvPicPr>
            <a:picLocks noChangeAspect="1"/>
          </p:cNvPicPr>
          <p:nvPr/>
        </p:nvPicPr>
        <p:blipFill>
          <a:blip r:embed="rId3"/>
          <a:stretch>
            <a:fillRect/>
          </a:stretch>
        </p:blipFill>
        <p:spPr>
          <a:xfrm>
            <a:off x="1447800" y="1133475"/>
            <a:ext cx="5506027" cy="4343400"/>
          </a:xfrm>
          <a:prstGeom prst="rect">
            <a:avLst/>
          </a:prstGeom>
        </p:spPr>
      </p:pic>
      <p:sp>
        <p:nvSpPr>
          <p:cNvPr id="12" name="TextBox 11">
            <a:extLst>
              <a:ext uri="{FF2B5EF4-FFF2-40B4-BE49-F238E27FC236}">
                <a16:creationId xmlns:a16="http://schemas.microsoft.com/office/drawing/2014/main" id="{D98AA4D1-1E0F-F441-9CA8-4AFB88E88901}"/>
              </a:ext>
            </a:extLst>
          </p:cNvPr>
          <p:cNvSpPr txBox="1"/>
          <p:nvPr/>
        </p:nvSpPr>
        <p:spPr>
          <a:xfrm>
            <a:off x="254463" y="5562600"/>
            <a:ext cx="8927637"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Effect causes a very small amount of excess power a large angular scales</a:t>
            </a:r>
          </a:p>
          <a:p>
            <a:pPr marL="342900" indent="-342900">
              <a:buFont typeface="Arial" panose="020B0604020202020204" pitchFamily="34" charset="0"/>
              <a:buChar char="•"/>
            </a:pPr>
            <a:r>
              <a:rPr lang="en-US" sz="2000" dirty="0"/>
              <a:t>Not enough to explain the dipole power in LAT results</a:t>
            </a:r>
          </a:p>
          <a:p>
            <a:pPr marL="342900" indent="-342900">
              <a:buFont typeface="Arial" panose="020B0604020202020204" pitchFamily="34" charset="0"/>
              <a:buChar char="•"/>
            </a:pPr>
            <a:r>
              <a:rPr lang="en-US" sz="2000" dirty="0"/>
              <a:t>Small effect: not accounted for in analysis</a:t>
            </a:r>
          </a:p>
        </p:txBody>
      </p:sp>
      <p:sp>
        <p:nvSpPr>
          <p:cNvPr id="13" name="Rectangle 12">
            <a:extLst>
              <a:ext uri="{FF2B5EF4-FFF2-40B4-BE49-F238E27FC236}">
                <a16:creationId xmlns:a16="http://schemas.microsoft.com/office/drawing/2014/main" id="{C9EA80EF-EB99-374E-B1C7-024C432C69D4}"/>
              </a:ext>
            </a:extLst>
          </p:cNvPr>
          <p:cNvSpPr/>
          <p:nvPr/>
        </p:nvSpPr>
        <p:spPr>
          <a:xfrm>
            <a:off x="3048000" y="2101334"/>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142716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a:t>Distribution of LAT geomagnetic position (</a:t>
            </a:r>
            <a:r>
              <a:rPr lang="en-US" sz="3200" dirty="0" err="1"/>
              <a:t>McIlwain</a:t>
            </a:r>
            <a:r>
              <a:rPr lang="en-US" sz="3200" dirty="0"/>
              <a:t> L)</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53236"/>
            <a:ext cx="6470904" cy="5138928"/>
          </a:xfrm>
          <a:prstGeom prst="rect">
            <a:avLst/>
          </a:prstGeom>
        </p:spPr>
      </p:pic>
    </p:spTree>
    <p:extLst>
      <p:ext uri="{BB962C8B-B14F-4D97-AF65-F5344CB8AC3E}">
        <p14:creationId xmlns:p14="http://schemas.microsoft.com/office/powerpoint/2010/main" val="144602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023928"/>
            <a:ext cx="6888480" cy="5120640"/>
          </a:xfrm>
          <a:prstGeom prst="rect">
            <a:avLst/>
          </a:prstGeom>
        </p:spPr>
      </p:pic>
      <p:sp>
        <p:nvSpPr>
          <p:cNvPr id="6" name="Title 1"/>
          <p:cNvSpPr>
            <a:spLocks noGrp="1"/>
          </p:cNvSpPr>
          <p:nvPr>
            <p:ph type="title"/>
          </p:nvPr>
        </p:nvSpPr>
        <p:spPr>
          <a:xfrm>
            <a:off x="533400" y="-15240"/>
            <a:ext cx="8229600" cy="1143000"/>
          </a:xfrm>
        </p:spPr>
        <p:txBody>
          <a:bodyPr/>
          <a:lstStyle/>
          <a:p>
            <a:r>
              <a:rPr lang="en-US" sz="3200" dirty="0"/>
              <a:t>Monte Carlo investigation of rate effect</a:t>
            </a:r>
          </a:p>
        </p:txBody>
      </p:sp>
      <p:sp>
        <p:nvSpPr>
          <p:cNvPr id="7" name="Rectangle 6"/>
          <p:cNvSpPr/>
          <p:nvPr/>
        </p:nvSpPr>
        <p:spPr>
          <a:xfrm>
            <a:off x="685800" y="6015335"/>
            <a:ext cx="8024020" cy="461665"/>
          </a:xfrm>
          <a:prstGeom prst="rect">
            <a:avLst/>
          </a:prstGeom>
        </p:spPr>
        <p:txBody>
          <a:bodyPr wrap="square">
            <a:spAutoFit/>
          </a:bodyPr>
          <a:lstStyle/>
          <a:p>
            <a:r>
              <a:rPr lang="en-US" dirty="0"/>
              <a:t>f is scale factor that determines amplitude of rate variation</a:t>
            </a:r>
          </a:p>
        </p:txBody>
      </p:sp>
    </p:spTree>
    <p:extLst>
      <p:ext uri="{BB962C8B-B14F-4D97-AF65-F5344CB8AC3E}">
        <p14:creationId xmlns:p14="http://schemas.microsoft.com/office/powerpoint/2010/main" val="700556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76200" y="0"/>
            <a:ext cx="9067800" cy="620266"/>
          </a:xfrm>
        </p:spPr>
        <p:txBody>
          <a:bodyPr/>
          <a:lstStyle/>
          <a:p>
            <a:pPr eaLnBrk="1" hangingPunct="1"/>
            <a:r>
              <a:rPr lang="en-US" altLang="en-US" sz="3200" dirty="0"/>
              <a:t>The Fermi Large Area Telescope (LAT)</a:t>
            </a:r>
          </a:p>
        </p:txBody>
      </p:sp>
      <p:sp>
        <p:nvSpPr>
          <p:cNvPr id="26626" name="AutoShape 3"/>
          <p:cNvSpPr>
            <a:spLocks/>
          </p:cNvSpPr>
          <p:nvPr/>
        </p:nvSpPr>
        <p:spPr bwMode="auto">
          <a:xfrm>
            <a:off x="5029200" y="1660525"/>
            <a:ext cx="3978275" cy="4171950"/>
          </a:xfrm>
          <a:prstGeom prst="roundRect">
            <a:avLst>
              <a:gd name="adj" fmla="val 4310"/>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lIns="82296" tIns="41148" rIns="82296" bIns="41148"/>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val="0"/>
              </a:ext>
            </a:extLst>
          </a:blip>
          <a:srcRect l="10194" t="5168" r="9985" b="616"/>
          <a:stretch>
            <a:fillRect/>
          </a:stretch>
        </p:blipFill>
        <p:spPr bwMode="auto">
          <a:xfrm>
            <a:off x="5075238" y="2232025"/>
            <a:ext cx="39084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5"/>
          <p:cNvSpPr>
            <a:spLocks/>
          </p:cNvSpPr>
          <p:nvPr/>
        </p:nvSpPr>
        <p:spPr bwMode="auto">
          <a:xfrm>
            <a:off x="7554410" y="5347494"/>
            <a:ext cx="15144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700" b="1" dirty="0">
                <a:solidFill>
                  <a:srgbClr val="1500FF"/>
                </a:solidFill>
              </a:rPr>
              <a:t>Calorimeter</a:t>
            </a:r>
          </a:p>
        </p:txBody>
      </p:sp>
      <p:sp>
        <p:nvSpPr>
          <p:cNvPr id="26629" name="Rectangle 6"/>
          <p:cNvSpPr>
            <a:spLocks/>
          </p:cNvSpPr>
          <p:nvPr/>
        </p:nvSpPr>
        <p:spPr bwMode="auto">
          <a:xfrm>
            <a:off x="5218113" y="4675188"/>
            <a:ext cx="6810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00" b="1">
                <a:solidFill>
                  <a:srgbClr val="008500"/>
                </a:solidFill>
              </a:rPr>
              <a:t>ACD</a:t>
            </a:r>
          </a:p>
        </p:txBody>
      </p:sp>
      <p:sp>
        <p:nvSpPr>
          <p:cNvPr id="26630" name="Rectangle 7"/>
          <p:cNvSpPr>
            <a:spLocks/>
          </p:cNvSpPr>
          <p:nvPr/>
        </p:nvSpPr>
        <p:spPr bwMode="auto">
          <a:xfrm>
            <a:off x="8003401" y="2128942"/>
            <a:ext cx="9636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700" b="1">
                <a:solidFill>
                  <a:srgbClr val="FF0000"/>
                </a:solidFill>
              </a:rPr>
              <a:t>Tracker</a:t>
            </a:r>
          </a:p>
        </p:txBody>
      </p:sp>
      <p:sp>
        <p:nvSpPr>
          <p:cNvPr id="26631" name="Line 8"/>
          <p:cNvSpPr>
            <a:spLocks noChangeShapeType="1"/>
          </p:cNvSpPr>
          <p:nvPr/>
        </p:nvSpPr>
        <p:spPr bwMode="auto">
          <a:xfrm>
            <a:off x="6856413" y="5303838"/>
            <a:ext cx="609600" cy="287337"/>
          </a:xfrm>
          <a:prstGeom prst="line">
            <a:avLst/>
          </a:prstGeom>
          <a:noFill/>
          <a:ln w="38100">
            <a:solidFill>
              <a:srgbClr val="000000"/>
            </a:solidFill>
            <a:round/>
            <a:headEnd type="stealth" w="med" len="med"/>
            <a:tailEn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26632" name="Line 9"/>
          <p:cNvSpPr>
            <a:spLocks noChangeShapeType="1"/>
          </p:cNvSpPr>
          <p:nvPr/>
        </p:nvSpPr>
        <p:spPr bwMode="auto">
          <a:xfrm rot="10800000" flipH="1">
            <a:off x="6718300" y="2457450"/>
            <a:ext cx="1487488" cy="771525"/>
          </a:xfrm>
          <a:prstGeom prst="line">
            <a:avLst/>
          </a:prstGeom>
          <a:noFill/>
          <a:ln w="38100">
            <a:solidFill>
              <a:srgbClr val="000000"/>
            </a:solidFill>
            <a:round/>
            <a:headEnd type="stealth" w="med" len="med"/>
            <a:tailEn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26633" name="Line 10"/>
          <p:cNvSpPr>
            <a:spLocks noChangeShapeType="1"/>
          </p:cNvSpPr>
          <p:nvPr/>
        </p:nvSpPr>
        <p:spPr bwMode="auto">
          <a:xfrm flipH="1">
            <a:off x="5600700" y="3886200"/>
            <a:ext cx="184150" cy="830263"/>
          </a:xfrm>
          <a:prstGeom prst="line">
            <a:avLst/>
          </a:prstGeom>
          <a:noFill/>
          <a:ln w="38100">
            <a:solidFill>
              <a:srgbClr val="000000"/>
            </a:solidFill>
            <a:round/>
            <a:headEnd type="stealth" w="med" len="med"/>
            <a:tailEn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26634" name="Rectangle 11"/>
          <p:cNvSpPr>
            <a:spLocks/>
          </p:cNvSpPr>
          <p:nvPr/>
        </p:nvSpPr>
        <p:spPr bwMode="auto">
          <a:xfrm>
            <a:off x="5622925" y="1752600"/>
            <a:ext cx="871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200">
                <a:solidFill>
                  <a:srgbClr val="333333"/>
                </a:solidFill>
              </a:rPr>
              <a:t>~1.8 m</a:t>
            </a:r>
          </a:p>
        </p:txBody>
      </p:sp>
      <p:sp>
        <p:nvSpPr>
          <p:cNvPr id="26635" name="Line 12"/>
          <p:cNvSpPr>
            <a:spLocks noChangeShapeType="1"/>
          </p:cNvSpPr>
          <p:nvPr/>
        </p:nvSpPr>
        <p:spPr bwMode="auto">
          <a:xfrm rot="10800000" flipH="1">
            <a:off x="5132388" y="2095500"/>
            <a:ext cx="2433637" cy="307975"/>
          </a:xfrm>
          <a:prstGeom prst="line">
            <a:avLst/>
          </a:prstGeom>
          <a:noFill/>
          <a:ln w="38100">
            <a:solidFill>
              <a:srgbClr val="333333"/>
            </a:solidFill>
            <a:round/>
            <a:headEnd type="stealth" w="med" len="med"/>
            <a:tailEnd type="stealth"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grpSp>
        <p:nvGrpSpPr>
          <p:cNvPr id="26636" name="Group 14"/>
          <p:cNvGrpSpPr>
            <a:grpSpLocks/>
          </p:cNvGrpSpPr>
          <p:nvPr/>
        </p:nvGrpSpPr>
        <p:grpSpPr bwMode="auto">
          <a:xfrm>
            <a:off x="5994400" y="3262313"/>
            <a:ext cx="1265238" cy="2085975"/>
            <a:chOff x="0" y="0"/>
            <a:chExt cx="885" cy="1459"/>
          </a:xfrm>
        </p:grpSpPr>
        <p:sp>
          <p:nvSpPr>
            <p:cNvPr id="26645" name="Line 15"/>
            <p:cNvSpPr>
              <a:spLocks noChangeShapeType="1"/>
            </p:cNvSpPr>
            <p:nvPr/>
          </p:nvSpPr>
          <p:spPr bwMode="auto">
            <a:xfrm flipH="1">
              <a:off x="305" y="0"/>
              <a:ext cx="137" cy="1411"/>
            </a:xfrm>
            <a:prstGeom prst="line">
              <a:avLst/>
            </a:prstGeom>
            <a:noFill/>
            <a:ln w="38100">
              <a:solidFill>
                <a:srgbClr val="0A00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6" name="Line 16"/>
            <p:cNvSpPr>
              <a:spLocks noChangeShapeType="1"/>
            </p:cNvSpPr>
            <p:nvPr/>
          </p:nvSpPr>
          <p:spPr bwMode="auto">
            <a:xfrm>
              <a:off x="442" y="0"/>
              <a:ext cx="81" cy="1403"/>
            </a:xfrm>
            <a:prstGeom prst="line">
              <a:avLst/>
            </a:prstGeom>
            <a:noFill/>
            <a:ln w="38100">
              <a:solidFill>
                <a:srgbClr val="0A00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7" name="Rectangle 17"/>
            <p:cNvSpPr>
              <a:spLocks/>
            </p:cNvSpPr>
            <p:nvPr/>
          </p:nvSpPr>
          <p:spPr bwMode="auto">
            <a:xfrm>
              <a:off x="560" y="1104"/>
              <a:ext cx="32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FF0000"/>
                  </a:solidFill>
                </a:rPr>
                <a:t>e</a:t>
              </a:r>
              <a:r>
                <a:rPr lang="en-US" altLang="en-US" sz="1800" baseline="32000">
                  <a:solidFill>
                    <a:srgbClr val="FF0000"/>
                  </a:solidFill>
                </a:rPr>
                <a:t>+</a:t>
              </a:r>
            </a:p>
          </p:txBody>
        </p:sp>
        <p:sp>
          <p:nvSpPr>
            <p:cNvPr id="26648" name="Rectangle 18"/>
            <p:cNvSpPr>
              <a:spLocks/>
            </p:cNvSpPr>
            <p:nvPr/>
          </p:nvSpPr>
          <p:spPr bwMode="auto">
            <a:xfrm>
              <a:off x="0" y="1104"/>
              <a:ext cx="29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FF0000"/>
                  </a:solidFill>
                </a:rPr>
                <a:t>e</a:t>
              </a:r>
              <a:r>
                <a:rPr lang="en-US" altLang="en-US" sz="1800" baseline="32000">
                  <a:solidFill>
                    <a:srgbClr val="FF0000"/>
                  </a:solidFill>
                </a:rPr>
                <a:t>-</a:t>
              </a:r>
            </a:p>
          </p:txBody>
        </p:sp>
      </p:grpSp>
      <p:grpSp>
        <p:nvGrpSpPr>
          <p:cNvPr id="26637" name="Group 19"/>
          <p:cNvGrpSpPr>
            <a:grpSpLocks/>
          </p:cNvGrpSpPr>
          <p:nvPr/>
        </p:nvGrpSpPr>
        <p:grpSpPr bwMode="auto">
          <a:xfrm>
            <a:off x="6626225" y="1631950"/>
            <a:ext cx="439738" cy="1597025"/>
            <a:chOff x="0" y="0"/>
            <a:chExt cx="308" cy="1117"/>
          </a:xfrm>
        </p:grpSpPr>
        <p:sp>
          <p:nvSpPr>
            <p:cNvPr id="26643" name="Line 20"/>
            <p:cNvSpPr>
              <a:spLocks noChangeShapeType="1"/>
            </p:cNvSpPr>
            <p:nvPr/>
          </p:nvSpPr>
          <p:spPr bwMode="auto">
            <a:xfrm flipH="1">
              <a:off x="0" y="76"/>
              <a:ext cx="40" cy="1041"/>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644" name="Rectangle 21"/>
            <p:cNvSpPr>
              <a:spLocks/>
            </p:cNvSpPr>
            <p:nvPr/>
          </p:nvSpPr>
          <p:spPr bwMode="auto">
            <a:xfrm>
              <a:off x="107" y="0"/>
              <a:ext cx="20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FF0000"/>
                  </a:solidFill>
                </a:rPr>
                <a:t>γ</a:t>
              </a:r>
            </a:p>
          </p:txBody>
        </p:sp>
      </p:grpSp>
      <p:sp>
        <p:nvSpPr>
          <p:cNvPr id="26641" name="Content Placeholder 2"/>
          <p:cNvSpPr txBox="1">
            <a:spLocks/>
          </p:cNvSpPr>
          <p:nvPr/>
        </p:nvSpPr>
        <p:spPr bwMode="auto">
          <a:xfrm>
            <a:off x="63500" y="615057"/>
            <a:ext cx="4621213" cy="299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20000"/>
              </a:spcBef>
              <a:buFont typeface="Arial" charset="0"/>
              <a:buChar char="•"/>
            </a:pPr>
            <a:r>
              <a:rPr lang="en-US" altLang="en-US" sz="2000" u="sng" dirty="0">
                <a:solidFill>
                  <a:srgbClr val="FF0000"/>
                </a:solidFill>
                <a:latin typeface="Calibri" charset="0"/>
              </a:rPr>
              <a:t>Tracker</a:t>
            </a:r>
            <a:r>
              <a:rPr lang="en-US" altLang="en-US" sz="2000" dirty="0">
                <a:solidFill>
                  <a:srgbClr val="FF0000"/>
                </a:solidFill>
                <a:latin typeface="Calibri" charset="0"/>
              </a:rPr>
              <a:t>: tungsten conversion foils + silicon strip detectors, 1.5 radiation lengths on-axis</a:t>
            </a:r>
          </a:p>
          <a:p>
            <a:pPr eaLnBrk="1" hangingPunct="1">
              <a:spcBef>
                <a:spcPct val="20000"/>
              </a:spcBef>
              <a:buFont typeface="Arial" charset="0"/>
              <a:buChar char="•"/>
            </a:pPr>
            <a:r>
              <a:rPr lang="en-US" altLang="en-US" sz="2000" u="sng" dirty="0">
                <a:solidFill>
                  <a:srgbClr val="0000FF"/>
                </a:solidFill>
                <a:latin typeface="Calibri" charset="0"/>
              </a:rPr>
              <a:t>Calorimeter</a:t>
            </a:r>
            <a:r>
              <a:rPr lang="en-US" altLang="en-US" sz="2000" dirty="0">
                <a:solidFill>
                  <a:srgbClr val="0000FF"/>
                </a:solidFill>
                <a:latin typeface="Calibri" charset="0"/>
              </a:rPr>
              <a:t>: 1536 Cesium Iodide crystals, 8.6 radiation lengths on-axis, gives 3D energy deposition distribution</a:t>
            </a:r>
          </a:p>
          <a:p>
            <a:pPr eaLnBrk="1" hangingPunct="1">
              <a:spcBef>
                <a:spcPct val="20000"/>
              </a:spcBef>
              <a:buFont typeface="Arial" charset="0"/>
              <a:buChar char="•"/>
            </a:pPr>
            <a:r>
              <a:rPr lang="en-US" altLang="en-US" sz="2000" u="sng" dirty="0">
                <a:solidFill>
                  <a:srgbClr val="008000"/>
                </a:solidFill>
                <a:latin typeface="Calibri" charset="0"/>
              </a:rPr>
              <a:t>Anti-Coincidence Detector</a:t>
            </a:r>
            <a:r>
              <a:rPr lang="en-US" altLang="en-US" sz="2000" dirty="0">
                <a:solidFill>
                  <a:srgbClr val="008000"/>
                </a:solidFill>
                <a:latin typeface="Calibri" charset="0"/>
              </a:rPr>
              <a:t>: charged particle veto surrounding Tracker, 89 plastic scintillator tiles + 8 ribbons</a:t>
            </a:r>
          </a:p>
        </p:txBody>
      </p:sp>
      <p:sp>
        <p:nvSpPr>
          <p:cNvPr id="26642" name="TextBox 27"/>
          <p:cNvSpPr txBox="1">
            <a:spLocks noChangeArrowheads="1"/>
          </p:cNvSpPr>
          <p:nvPr/>
        </p:nvSpPr>
        <p:spPr bwMode="auto">
          <a:xfrm>
            <a:off x="5116513" y="5996092"/>
            <a:ext cx="38671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Atwood et al., </a:t>
            </a:r>
            <a:r>
              <a:rPr lang="en-US" altLang="en-US" sz="1800" dirty="0" err="1"/>
              <a:t>ApJ</a:t>
            </a:r>
            <a:r>
              <a:rPr lang="en-US" altLang="en-US" sz="1800" dirty="0"/>
              <a:t> 697, 1071 (2009)</a:t>
            </a:r>
          </a:p>
        </p:txBody>
      </p:sp>
      <p:sp>
        <p:nvSpPr>
          <p:cNvPr id="26" name="Content Placeholder 5"/>
          <p:cNvSpPr>
            <a:spLocks noGrp="1"/>
          </p:cNvSpPr>
          <p:nvPr>
            <p:ph idx="1"/>
          </p:nvPr>
        </p:nvSpPr>
        <p:spPr>
          <a:xfrm>
            <a:off x="61119" y="3937794"/>
            <a:ext cx="4822825" cy="2615406"/>
          </a:xfrm>
        </p:spPr>
        <p:txBody>
          <a:bodyPr/>
          <a:lstStyle/>
          <a:p>
            <a:r>
              <a:rPr lang="en-US" sz="2000" dirty="0"/>
              <a:t>A space-based detector complementary to ground-based instruments</a:t>
            </a:r>
          </a:p>
          <a:p>
            <a:r>
              <a:rPr lang="en-US" sz="2000" dirty="0"/>
              <a:t>Views 4π sky</a:t>
            </a:r>
          </a:p>
          <a:p>
            <a:r>
              <a:rPr lang="en-US" sz="2000" dirty="0"/>
              <a:t>Direct identification of primary particles</a:t>
            </a:r>
          </a:p>
          <a:p>
            <a:r>
              <a:rPr lang="en-US" sz="2000" dirty="0"/>
              <a:t>Low energy threshold</a:t>
            </a:r>
          </a:p>
          <a:p>
            <a:r>
              <a:rPr lang="en-US" sz="2000" dirty="0"/>
              <a:t>Small effective area compared to ground-based detectors</a:t>
            </a:r>
          </a:p>
        </p:txBody>
      </p:sp>
      <p:sp>
        <p:nvSpPr>
          <p:cNvPr id="3" name="Footer Placeholder 2"/>
          <p:cNvSpPr>
            <a:spLocks noGrp="1"/>
          </p:cNvSpPr>
          <p:nvPr>
            <p:ph type="ftr" sz="quarter" idx="3"/>
          </p:nvPr>
        </p:nvSpPr>
        <p:spPr/>
        <p:txBody>
          <a:bodyPr/>
          <a:lstStyle/>
          <a:p>
            <a:pPr>
              <a:defRPr/>
            </a:pPr>
            <a:r>
              <a:rPr lang="en-US"/>
              <a:t>Justin Vandenbroucke                                     Fermi LAT cosmic-ray anisotropy</a:t>
            </a:r>
            <a:endParaRPr lang="en-US" dirty="0"/>
          </a:p>
        </p:txBody>
      </p:sp>
      <p:sp>
        <p:nvSpPr>
          <p:cNvPr id="4" name="Slide Number Placeholder 3"/>
          <p:cNvSpPr>
            <a:spLocks noGrp="1"/>
          </p:cNvSpPr>
          <p:nvPr>
            <p:ph type="sldNum" sz="quarter" idx="4"/>
          </p:nvPr>
        </p:nvSpPr>
        <p:spPr/>
        <p:txBody>
          <a:bodyPr/>
          <a:lstStyle/>
          <a:p>
            <a:pPr>
              <a:defRPr/>
            </a:pPr>
            <a:fld id="{FE987253-B894-114D-BDC2-8F3A1EBD88EF}" type="slidenum">
              <a:rPr lang="en-US" smtClean="0"/>
              <a:pPr>
                <a:defRPr/>
              </a:pPr>
              <a:t>3</a:t>
            </a:fld>
            <a:endParaRPr lang="en-US" dirty="0"/>
          </a:p>
        </p:txBody>
      </p:sp>
    </p:spTree>
    <p:extLst>
      <p:ext uri="{BB962C8B-B14F-4D97-AF65-F5344CB8AC3E}">
        <p14:creationId xmlns:p14="http://schemas.microsoft.com/office/powerpoint/2010/main" val="1317032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
            <a:ext cx="8229600" cy="1143000"/>
          </a:xfrm>
        </p:spPr>
        <p:txBody>
          <a:bodyPr/>
          <a:lstStyle/>
          <a:p>
            <a:r>
              <a:rPr lang="en-US" sz="3200" dirty="0"/>
              <a:t>Monte Carlo investigation of rate effect</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789930"/>
            <a:ext cx="6632448" cy="5120640"/>
          </a:xfrm>
          <a:prstGeom prst="rect">
            <a:avLst/>
          </a:prstGeom>
        </p:spPr>
      </p:pic>
      <p:sp>
        <p:nvSpPr>
          <p:cNvPr id="6" name="Rectangle 5"/>
          <p:cNvSpPr/>
          <p:nvPr/>
        </p:nvSpPr>
        <p:spPr>
          <a:xfrm>
            <a:off x="685800" y="6015335"/>
            <a:ext cx="8024020" cy="461665"/>
          </a:xfrm>
          <a:prstGeom prst="rect">
            <a:avLst/>
          </a:prstGeom>
        </p:spPr>
        <p:txBody>
          <a:bodyPr wrap="square">
            <a:spAutoFit/>
          </a:bodyPr>
          <a:lstStyle/>
          <a:p>
            <a:r>
              <a:rPr lang="en-US" dirty="0"/>
              <a:t>f is scale factor that determines amplitude of rate variation</a:t>
            </a:r>
          </a:p>
        </p:txBody>
      </p:sp>
    </p:spTree>
    <p:extLst>
      <p:ext uri="{BB962C8B-B14F-4D97-AF65-F5344CB8AC3E}">
        <p14:creationId xmlns:p14="http://schemas.microsoft.com/office/powerpoint/2010/main" val="321614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010190"/>
            <a:ext cx="4730409" cy="3657600"/>
          </a:xfrm>
          <a:prstGeom prst="rect">
            <a:avLst/>
          </a:prstGeom>
        </p:spPr>
      </p:pic>
      <p:sp>
        <p:nvSpPr>
          <p:cNvPr id="2" name="Title 1"/>
          <p:cNvSpPr>
            <a:spLocks noGrp="1"/>
          </p:cNvSpPr>
          <p:nvPr>
            <p:ph type="title"/>
          </p:nvPr>
        </p:nvSpPr>
        <p:spPr>
          <a:xfrm>
            <a:off x="444500" y="3715"/>
            <a:ext cx="8229600" cy="1143000"/>
          </a:xfrm>
        </p:spPr>
        <p:txBody>
          <a:bodyPr/>
          <a:lstStyle/>
          <a:p>
            <a:r>
              <a:rPr lang="en-US" sz="3200" dirty="0"/>
              <a:t>Monte Carlo investigation of rate effect</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31</a:t>
            </a:fld>
            <a:endParaRPr lang="en-US" dirty="0"/>
          </a:p>
        </p:txBody>
      </p:sp>
      <p:sp>
        <p:nvSpPr>
          <p:cNvPr id="9" name="TextBox 8"/>
          <p:cNvSpPr txBox="1"/>
          <p:nvPr/>
        </p:nvSpPr>
        <p:spPr>
          <a:xfrm>
            <a:off x="1143000" y="4953000"/>
            <a:ext cx="7092006" cy="1323439"/>
          </a:xfrm>
          <a:prstGeom prst="rect">
            <a:avLst/>
          </a:prstGeom>
          <a:noFill/>
        </p:spPr>
        <p:txBody>
          <a:bodyPr wrap="none" rtlCol="0">
            <a:spAutoFit/>
          </a:bodyPr>
          <a:lstStyle/>
          <a:p>
            <a:pPr marL="342900" indent="-342900">
              <a:buFont typeface="Arial" charset="0"/>
              <a:buChar char="•"/>
            </a:pPr>
            <a:r>
              <a:rPr lang="en-US" sz="2000" dirty="0"/>
              <a:t>f is scale factor that determines amplitude of rate variation</a:t>
            </a:r>
          </a:p>
          <a:p>
            <a:pPr marL="342900" indent="-342900">
              <a:buFont typeface="Arial" charset="0"/>
              <a:buChar char="•"/>
            </a:pPr>
            <a:r>
              <a:rPr lang="en-US" sz="2000" dirty="0"/>
              <a:t>For true size of effect (f=1):</a:t>
            </a:r>
          </a:p>
          <a:p>
            <a:pPr marL="800100" lvl="1" indent="-342900">
              <a:buFont typeface="Arial" charset="0"/>
              <a:buChar char="•"/>
            </a:pPr>
            <a:r>
              <a:rPr lang="en-US" sz="2000" dirty="0"/>
              <a:t>Slight excess power found in dipole</a:t>
            </a:r>
          </a:p>
          <a:p>
            <a:pPr marL="800100" lvl="1" indent="-342900">
              <a:buFont typeface="Arial" charset="0"/>
              <a:buChar char="•"/>
            </a:pPr>
            <a:r>
              <a:rPr lang="en-US" sz="2000" dirty="0"/>
              <a:t>No excess power found in quadrupole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 y="1003065"/>
            <a:ext cx="4498804" cy="3657600"/>
          </a:xfrm>
          <a:prstGeom prst="rect">
            <a:avLst/>
          </a:prstGeom>
        </p:spPr>
      </p:pic>
    </p:spTree>
    <p:extLst>
      <p:ext uri="{BB962C8B-B14F-4D97-AF65-F5344CB8AC3E}">
        <p14:creationId xmlns:p14="http://schemas.microsoft.com/office/powerpoint/2010/main" val="1322942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Particle spectra at Fermi LAT</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3312866"/>
          </a:xfrm>
          <a:prstGeom prst="rect">
            <a:avLst/>
          </a:prstGeom>
        </p:spPr>
      </p:pic>
      <p:sp>
        <p:nvSpPr>
          <p:cNvPr id="7" name="TextBox 6"/>
          <p:cNvSpPr txBox="1"/>
          <p:nvPr/>
        </p:nvSpPr>
        <p:spPr>
          <a:xfrm>
            <a:off x="3276600" y="5147998"/>
            <a:ext cx="3598677" cy="400110"/>
          </a:xfrm>
          <a:prstGeom prst="rect">
            <a:avLst/>
          </a:prstGeom>
          <a:noFill/>
        </p:spPr>
        <p:txBody>
          <a:bodyPr wrap="none" rtlCol="0">
            <a:spAutoFit/>
          </a:bodyPr>
          <a:lstStyle/>
          <a:p>
            <a:r>
              <a:rPr lang="en-US" sz="2000" dirty="0"/>
              <a:t>Fermi LAT, </a:t>
            </a:r>
            <a:r>
              <a:rPr lang="en-US" sz="2000" dirty="0" err="1"/>
              <a:t>ApJS</a:t>
            </a:r>
            <a:r>
              <a:rPr lang="en-US" sz="2000" dirty="0"/>
              <a:t> 203:4 (2012)</a:t>
            </a:r>
          </a:p>
        </p:txBody>
      </p:sp>
    </p:spTree>
    <p:extLst>
      <p:ext uri="{BB962C8B-B14F-4D97-AF65-F5344CB8AC3E}">
        <p14:creationId xmlns:p14="http://schemas.microsoft.com/office/powerpoint/2010/main" val="361061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4898"/>
          </a:xfrm>
        </p:spPr>
        <p:txBody>
          <a:bodyPr/>
          <a:lstStyle/>
          <a:p>
            <a:r>
              <a:rPr lang="en-US" sz="3200" dirty="0"/>
              <a:t>Fermi LAT gamma-ray acceptance (Pass 7)</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29061"/>
            <a:ext cx="8305800" cy="5295539"/>
          </a:xfrm>
          <a:prstGeom prst="rect">
            <a:avLst/>
          </a:prstGeom>
        </p:spPr>
      </p:pic>
      <p:sp>
        <p:nvSpPr>
          <p:cNvPr id="7" name="TextBox 6"/>
          <p:cNvSpPr txBox="1"/>
          <p:nvPr/>
        </p:nvSpPr>
        <p:spPr>
          <a:xfrm>
            <a:off x="1447800" y="6038790"/>
            <a:ext cx="3598677" cy="400110"/>
          </a:xfrm>
          <a:prstGeom prst="rect">
            <a:avLst/>
          </a:prstGeom>
          <a:noFill/>
        </p:spPr>
        <p:txBody>
          <a:bodyPr wrap="none" rtlCol="0">
            <a:spAutoFit/>
          </a:bodyPr>
          <a:lstStyle/>
          <a:p>
            <a:r>
              <a:rPr lang="en-US" sz="2000" dirty="0"/>
              <a:t>Fermi LAT, </a:t>
            </a:r>
            <a:r>
              <a:rPr lang="en-US" sz="2000" dirty="0" err="1"/>
              <a:t>ApJS</a:t>
            </a:r>
            <a:r>
              <a:rPr lang="en-US" sz="2000" dirty="0"/>
              <a:t> 203:4 (2012)</a:t>
            </a:r>
          </a:p>
        </p:txBody>
      </p:sp>
    </p:spTree>
    <p:extLst>
      <p:ext uri="{BB962C8B-B14F-4D97-AF65-F5344CB8AC3E}">
        <p14:creationId xmlns:p14="http://schemas.microsoft.com/office/powerpoint/2010/main" val="431519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lstStyle/>
          <a:p>
            <a:r>
              <a:rPr lang="en-US" sz="3200" dirty="0"/>
              <a:t>Fermi LAT proton energy spectrum</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977545"/>
            <a:ext cx="7315200" cy="5125894"/>
          </a:xfrm>
          <a:prstGeom prst="rect">
            <a:avLst/>
          </a:prstGeom>
        </p:spPr>
      </p:pic>
      <p:sp>
        <p:nvSpPr>
          <p:cNvPr id="7" name="TextBox 6"/>
          <p:cNvSpPr txBox="1"/>
          <p:nvPr/>
        </p:nvSpPr>
        <p:spPr>
          <a:xfrm>
            <a:off x="2362200" y="6153090"/>
            <a:ext cx="4624279" cy="400110"/>
          </a:xfrm>
          <a:prstGeom prst="rect">
            <a:avLst/>
          </a:prstGeom>
          <a:noFill/>
        </p:spPr>
        <p:txBody>
          <a:bodyPr wrap="none" rtlCol="0">
            <a:spAutoFit/>
          </a:bodyPr>
          <a:lstStyle/>
          <a:p>
            <a:r>
              <a:rPr lang="en-US" sz="2000" dirty="0"/>
              <a:t>David Green for Fermi LAT, ICRC 2017</a:t>
            </a:r>
          </a:p>
        </p:txBody>
      </p:sp>
    </p:spTree>
    <p:extLst>
      <p:ext uri="{BB962C8B-B14F-4D97-AF65-F5344CB8AC3E}">
        <p14:creationId xmlns:p14="http://schemas.microsoft.com/office/powerpoint/2010/main" val="1108422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4898"/>
          </a:xfrm>
        </p:spPr>
        <p:txBody>
          <a:bodyPr/>
          <a:lstStyle/>
          <a:p>
            <a:r>
              <a:rPr lang="en-US" sz="3200" dirty="0"/>
              <a:t>Fermi LAT proton acceptance (Pass 8)</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35</a:t>
            </a:fld>
            <a:endParaRPr lang="en-US" dirty="0"/>
          </a:p>
        </p:txBody>
      </p:sp>
      <p:sp>
        <p:nvSpPr>
          <p:cNvPr id="7" name="TextBox 6"/>
          <p:cNvSpPr txBox="1"/>
          <p:nvPr/>
        </p:nvSpPr>
        <p:spPr>
          <a:xfrm>
            <a:off x="2438400" y="5910727"/>
            <a:ext cx="4624279" cy="400110"/>
          </a:xfrm>
          <a:prstGeom prst="rect">
            <a:avLst/>
          </a:prstGeom>
          <a:noFill/>
        </p:spPr>
        <p:txBody>
          <a:bodyPr wrap="none" rtlCol="0">
            <a:spAutoFit/>
          </a:bodyPr>
          <a:lstStyle/>
          <a:p>
            <a:r>
              <a:rPr lang="en-US" sz="2000" dirty="0"/>
              <a:t>David Green for Fermi LAT, ICRC 2017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19536"/>
            <a:ext cx="7289207" cy="4891191"/>
          </a:xfrm>
          <a:prstGeom prst="rect">
            <a:avLst/>
          </a:prstGeom>
        </p:spPr>
      </p:pic>
    </p:spTree>
    <p:extLst>
      <p:ext uri="{BB962C8B-B14F-4D97-AF65-F5344CB8AC3E}">
        <p14:creationId xmlns:p14="http://schemas.microsoft.com/office/powerpoint/2010/main" val="1905025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3481"/>
          </a:xfrm>
        </p:spPr>
        <p:txBody>
          <a:bodyPr/>
          <a:lstStyle/>
          <a:p>
            <a:r>
              <a:rPr lang="en-US" sz="3200" dirty="0"/>
              <a:t>Fermi LAT proton statistics</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8119"/>
            <a:ext cx="6969067" cy="4842608"/>
          </a:xfrm>
          <a:prstGeom prst="rect">
            <a:avLst/>
          </a:prstGeom>
        </p:spPr>
      </p:pic>
      <p:sp>
        <p:nvSpPr>
          <p:cNvPr id="7" name="TextBox 6"/>
          <p:cNvSpPr txBox="1"/>
          <p:nvPr/>
        </p:nvSpPr>
        <p:spPr>
          <a:xfrm>
            <a:off x="2259860" y="6031908"/>
            <a:ext cx="4624279" cy="400110"/>
          </a:xfrm>
          <a:prstGeom prst="rect">
            <a:avLst/>
          </a:prstGeom>
          <a:noFill/>
        </p:spPr>
        <p:txBody>
          <a:bodyPr wrap="none" rtlCol="0">
            <a:spAutoFit/>
          </a:bodyPr>
          <a:lstStyle/>
          <a:p>
            <a:r>
              <a:rPr lang="en-US" sz="2000" dirty="0"/>
              <a:t>David Green for Fermi LAT, ICRC 2017</a:t>
            </a:r>
          </a:p>
        </p:txBody>
      </p:sp>
    </p:spTree>
    <p:extLst>
      <p:ext uri="{BB962C8B-B14F-4D97-AF65-F5344CB8AC3E}">
        <p14:creationId xmlns:p14="http://schemas.microsoft.com/office/powerpoint/2010/main" val="251513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3481"/>
          </a:xfrm>
        </p:spPr>
        <p:txBody>
          <a:bodyPr/>
          <a:lstStyle/>
          <a:p>
            <a:r>
              <a:rPr lang="en-US" sz="3200" dirty="0"/>
              <a:t>Contamination by other species in proton selection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37</a:t>
            </a:fld>
            <a:endParaRPr lang="en-US" dirty="0"/>
          </a:p>
        </p:txBody>
      </p:sp>
      <p:sp>
        <p:nvSpPr>
          <p:cNvPr id="7" name="TextBox 6"/>
          <p:cNvSpPr txBox="1"/>
          <p:nvPr/>
        </p:nvSpPr>
        <p:spPr>
          <a:xfrm>
            <a:off x="2259860" y="6031908"/>
            <a:ext cx="4624279" cy="400110"/>
          </a:xfrm>
          <a:prstGeom prst="rect">
            <a:avLst/>
          </a:prstGeom>
          <a:noFill/>
        </p:spPr>
        <p:txBody>
          <a:bodyPr wrap="none" rtlCol="0">
            <a:spAutoFit/>
          </a:bodyPr>
          <a:lstStyle/>
          <a:p>
            <a:r>
              <a:rPr lang="en-US" sz="2000" dirty="0"/>
              <a:t>David Green for Fermi LAT, ICRC 2017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7063"/>
            <a:ext cx="7162800" cy="4755386"/>
          </a:xfrm>
          <a:prstGeom prst="rect">
            <a:avLst/>
          </a:prstGeom>
        </p:spPr>
      </p:pic>
    </p:spTree>
    <p:extLst>
      <p:ext uri="{BB962C8B-B14F-4D97-AF65-F5344CB8AC3E}">
        <p14:creationId xmlns:p14="http://schemas.microsoft.com/office/powerpoint/2010/main" val="295198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65" y="1087333"/>
            <a:ext cx="6999099" cy="4622800"/>
          </a:xfrm>
          <a:prstGeom prst="rect">
            <a:avLst/>
          </a:prstGeom>
        </p:spPr>
      </p:pic>
      <p:sp>
        <p:nvSpPr>
          <p:cNvPr id="2" name="Title 1"/>
          <p:cNvSpPr>
            <a:spLocks noGrp="1"/>
          </p:cNvSpPr>
          <p:nvPr>
            <p:ph type="title"/>
          </p:nvPr>
        </p:nvSpPr>
        <p:spPr>
          <a:xfrm>
            <a:off x="340815" y="0"/>
            <a:ext cx="8229600" cy="760292"/>
          </a:xfrm>
        </p:spPr>
        <p:txBody>
          <a:bodyPr/>
          <a:lstStyle/>
          <a:p>
            <a:r>
              <a:rPr lang="en-US" sz="3200" dirty="0"/>
              <a:t>Heavy ions: charge resolution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38</a:t>
            </a:fld>
            <a:endParaRPr lang="en-US" dirty="0"/>
          </a:p>
        </p:txBody>
      </p:sp>
      <p:sp>
        <p:nvSpPr>
          <p:cNvPr id="7" name="TextBox 6"/>
          <p:cNvSpPr txBox="1"/>
          <p:nvPr/>
        </p:nvSpPr>
        <p:spPr>
          <a:xfrm>
            <a:off x="2656275" y="5931611"/>
            <a:ext cx="3598677" cy="400110"/>
          </a:xfrm>
          <a:prstGeom prst="rect">
            <a:avLst/>
          </a:prstGeom>
          <a:noFill/>
        </p:spPr>
        <p:txBody>
          <a:bodyPr wrap="none" rtlCol="0">
            <a:spAutoFit/>
          </a:bodyPr>
          <a:lstStyle/>
          <a:p>
            <a:r>
              <a:rPr lang="en-US" sz="2000" dirty="0"/>
              <a:t>Fermi LAT, </a:t>
            </a:r>
            <a:r>
              <a:rPr lang="en-US" sz="2000" dirty="0" err="1"/>
              <a:t>ApJS</a:t>
            </a:r>
            <a:r>
              <a:rPr lang="en-US" sz="2000" dirty="0"/>
              <a:t> 203:4 (2012)</a:t>
            </a:r>
          </a:p>
        </p:txBody>
      </p:sp>
      <p:sp>
        <p:nvSpPr>
          <p:cNvPr id="8" name="TextBox 7"/>
          <p:cNvSpPr txBox="1"/>
          <p:nvPr/>
        </p:nvSpPr>
        <p:spPr>
          <a:xfrm>
            <a:off x="3052031" y="4114800"/>
            <a:ext cx="1519968" cy="461665"/>
          </a:xfrm>
          <a:prstGeom prst="rect">
            <a:avLst/>
          </a:prstGeom>
          <a:solidFill>
            <a:schemeClr val="bg1"/>
          </a:solidFill>
        </p:spPr>
        <p:txBody>
          <a:bodyPr wrap="none" rtlCol="0">
            <a:spAutoFit/>
          </a:bodyPr>
          <a:lstStyle/>
          <a:p>
            <a:r>
              <a:rPr lang="en-US"/>
              <a:t>flight data</a:t>
            </a:r>
          </a:p>
        </p:txBody>
      </p:sp>
    </p:spTree>
    <p:extLst>
      <p:ext uri="{BB962C8B-B14F-4D97-AF65-F5344CB8AC3E}">
        <p14:creationId xmlns:p14="http://schemas.microsoft.com/office/powerpoint/2010/main" val="245574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sz="3200" dirty="0"/>
              <a:t>Cosmic-ray electron energy resolution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15962"/>
            <a:ext cx="7608609" cy="5151438"/>
          </a:xfrm>
          <a:prstGeom prst="rect">
            <a:avLst/>
          </a:prstGeom>
        </p:spPr>
      </p:pic>
      <p:sp>
        <p:nvSpPr>
          <p:cNvPr id="8" name="TextBox 7"/>
          <p:cNvSpPr txBox="1"/>
          <p:nvPr/>
        </p:nvSpPr>
        <p:spPr>
          <a:xfrm>
            <a:off x="1981200" y="5888856"/>
            <a:ext cx="4903394" cy="461665"/>
          </a:xfrm>
          <a:prstGeom prst="rect">
            <a:avLst/>
          </a:prstGeom>
          <a:noFill/>
        </p:spPr>
        <p:txBody>
          <a:bodyPr wrap="none" rtlCol="0">
            <a:spAutoFit/>
          </a:bodyPr>
          <a:lstStyle/>
          <a:p>
            <a:r>
              <a:rPr lang="en-US" dirty="0"/>
              <a:t>Fermi LAT, PRD 95 082007 (2017)</a:t>
            </a:r>
          </a:p>
        </p:txBody>
      </p:sp>
    </p:spTree>
    <p:extLst>
      <p:ext uri="{BB962C8B-B14F-4D97-AF65-F5344CB8AC3E}">
        <p14:creationId xmlns:p14="http://schemas.microsoft.com/office/powerpoint/2010/main" val="54169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716" y="0"/>
            <a:ext cx="8229600" cy="1143000"/>
          </a:xfrm>
        </p:spPr>
        <p:txBody>
          <a:bodyPr/>
          <a:lstStyle/>
          <a:p>
            <a:r>
              <a:rPr lang="en-US" sz="3200" dirty="0"/>
              <a:t>Particle identification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63" y="990600"/>
            <a:ext cx="6563832" cy="4490845"/>
          </a:xfrm>
          <a:prstGeom prst="rect">
            <a:avLst/>
          </a:prstGeom>
        </p:spPr>
      </p:pic>
      <p:sp>
        <p:nvSpPr>
          <p:cNvPr id="3" name="TextBox 2"/>
          <p:cNvSpPr txBox="1"/>
          <p:nvPr/>
        </p:nvSpPr>
        <p:spPr>
          <a:xfrm>
            <a:off x="1390763" y="5692914"/>
            <a:ext cx="6305437" cy="707886"/>
          </a:xfrm>
          <a:prstGeom prst="rect">
            <a:avLst/>
          </a:prstGeom>
          <a:noFill/>
        </p:spPr>
        <p:txBody>
          <a:bodyPr wrap="square" rtlCol="0">
            <a:spAutoFit/>
          </a:bodyPr>
          <a:lstStyle/>
          <a:p>
            <a:pPr algn="ctr"/>
            <a:r>
              <a:rPr lang="en-US" sz="2000" dirty="0"/>
              <a:t>Unlike ground-based detectors, the LAT can cleanly separate protons, helium, heavy ions, electrons</a:t>
            </a:r>
          </a:p>
        </p:txBody>
      </p:sp>
    </p:spTree>
    <p:extLst>
      <p:ext uri="{BB962C8B-B14F-4D97-AF65-F5344CB8AC3E}">
        <p14:creationId xmlns:p14="http://schemas.microsoft.com/office/powerpoint/2010/main" val="1732473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sz="3200" dirty="0"/>
              <a:t>Cosmic-ray electron energy resolution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4814904"/>
          </a:xfrm>
          <a:prstGeom prst="rect">
            <a:avLst/>
          </a:prstGeom>
        </p:spPr>
      </p:pic>
      <p:sp>
        <p:nvSpPr>
          <p:cNvPr id="9" name="TextBox 8"/>
          <p:cNvSpPr txBox="1"/>
          <p:nvPr/>
        </p:nvSpPr>
        <p:spPr>
          <a:xfrm>
            <a:off x="2590800" y="5905422"/>
            <a:ext cx="4988353" cy="461665"/>
          </a:xfrm>
          <a:prstGeom prst="rect">
            <a:avLst/>
          </a:prstGeom>
          <a:noFill/>
        </p:spPr>
        <p:txBody>
          <a:bodyPr wrap="none" rtlCol="0">
            <a:spAutoFit/>
          </a:bodyPr>
          <a:lstStyle/>
          <a:p>
            <a:r>
              <a:rPr lang="en-US" dirty="0"/>
              <a:t>Fermi LAT, PRD 82, 092004 (2010)</a:t>
            </a:r>
          </a:p>
        </p:txBody>
      </p:sp>
    </p:spTree>
    <p:extLst>
      <p:ext uri="{BB962C8B-B14F-4D97-AF65-F5344CB8AC3E}">
        <p14:creationId xmlns:p14="http://schemas.microsoft.com/office/powerpoint/2010/main" val="1808821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3200" dirty="0"/>
              <a:t>Electromagnetic shower maximum:</a:t>
            </a:r>
            <a:br>
              <a:rPr lang="en-US" sz="3200" dirty="0"/>
            </a:br>
            <a:r>
              <a:rPr lang="en-US" sz="3200" dirty="0"/>
              <a:t>back of the envelope</a:t>
            </a:r>
          </a:p>
        </p:txBody>
      </p:sp>
      <p:sp>
        <p:nvSpPr>
          <p:cNvPr id="3" name="Content Placeholder 2"/>
          <p:cNvSpPr>
            <a:spLocks noGrp="1"/>
          </p:cNvSpPr>
          <p:nvPr>
            <p:ph idx="1"/>
          </p:nvPr>
        </p:nvSpPr>
        <p:spPr>
          <a:xfrm>
            <a:off x="533400" y="1417638"/>
            <a:ext cx="8077200" cy="4983162"/>
          </a:xfrm>
        </p:spPr>
        <p:txBody>
          <a:bodyPr/>
          <a:lstStyle/>
          <a:p>
            <a:r>
              <a:rPr lang="en-US" sz="2400" dirty="0"/>
              <a:t>What is maximum gamma or electron energy for which </a:t>
            </a:r>
            <a:r>
              <a:rPr lang="en-US" sz="2400" dirty="0" err="1"/>
              <a:t>Xmax</a:t>
            </a:r>
            <a:r>
              <a:rPr lang="en-US" sz="2400" dirty="0"/>
              <a:t> is contained within 10 radiation lengths?</a:t>
            </a:r>
          </a:p>
          <a:p>
            <a:r>
              <a:rPr lang="en-US" sz="2400" dirty="0" err="1"/>
              <a:t>t</a:t>
            </a:r>
            <a:r>
              <a:rPr lang="en-US" sz="2400" baseline="-25000" dirty="0" err="1"/>
              <a:t>max</a:t>
            </a:r>
            <a:r>
              <a:rPr lang="en-US" sz="2400" dirty="0"/>
              <a:t> = </a:t>
            </a:r>
            <a:r>
              <a:rPr lang="en-US" sz="2400" dirty="0" err="1"/>
              <a:t>X</a:t>
            </a:r>
            <a:r>
              <a:rPr lang="en-US" sz="2400" baseline="-25000" dirty="0" err="1"/>
              <a:t>max</a:t>
            </a:r>
            <a:r>
              <a:rPr lang="en-US" sz="2400" dirty="0"/>
              <a:t>/X</a:t>
            </a:r>
            <a:r>
              <a:rPr lang="en-US" sz="2400" baseline="-25000" dirty="0"/>
              <a:t>0</a:t>
            </a:r>
            <a:r>
              <a:rPr lang="en-US" sz="2400" dirty="0"/>
              <a:t> = ln(E</a:t>
            </a:r>
            <a:r>
              <a:rPr lang="en-US" sz="2400" baseline="-25000" dirty="0"/>
              <a:t>0</a:t>
            </a:r>
            <a:r>
              <a:rPr lang="en-US" sz="2400" dirty="0"/>
              <a:t>/</a:t>
            </a:r>
            <a:r>
              <a:rPr lang="en-US" sz="2400" dirty="0" err="1"/>
              <a:t>E</a:t>
            </a:r>
            <a:r>
              <a:rPr lang="en-US" sz="2400" baseline="-25000" dirty="0" err="1"/>
              <a:t>crit</a:t>
            </a:r>
            <a:r>
              <a:rPr lang="en-US" sz="2400" dirty="0"/>
              <a:t>)/ln(2)</a:t>
            </a:r>
          </a:p>
          <a:p>
            <a:r>
              <a:rPr lang="en-US" sz="2400" dirty="0"/>
              <a:t>ln(2)*</a:t>
            </a:r>
            <a:r>
              <a:rPr lang="en-US" sz="2400" dirty="0" err="1"/>
              <a:t>t</a:t>
            </a:r>
            <a:r>
              <a:rPr lang="en-US" sz="2400" baseline="-25000" dirty="0" err="1"/>
              <a:t>max</a:t>
            </a:r>
            <a:r>
              <a:rPr lang="en-US" sz="2400" dirty="0"/>
              <a:t> = ln(E</a:t>
            </a:r>
            <a:r>
              <a:rPr lang="en-US" sz="2400" baseline="-25000" dirty="0"/>
              <a:t>0</a:t>
            </a:r>
            <a:r>
              <a:rPr lang="en-US" sz="2400" dirty="0"/>
              <a:t>/</a:t>
            </a:r>
            <a:r>
              <a:rPr lang="en-US" sz="2400" dirty="0" err="1"/>
              <a:t>E</a:t>
            </a:r>
            <a:r>
              <a:rPr lang="en-US" sz="2400" baseline="-25000" dirty="0" err="1"/>
              <a:t>crit</a:t>
            </a:r>
            <a:r>
              <a:rPr lang="en-US" sz="2400" dirty="0"/>
              <a:t>)</a:t>
            </a:r>
          </a:p>
          <a:p>
            <a:r>
              <a:rPr lang="en-US" sz="2400" dirty="0"/>
              <a:t>When does </a:t>
            </a:r>
            <a:r>
              <a:rPr lang="en-US" sz="2400" dirty="0" err="1"/>
              <a:t>t</a:t>
            </a:r>
            <a:r>
              <a:rPr lang="en-US" sz="2400" baseline="-25000" dirty="0" err="1"/>
              <a:t>max</a:t>
            </a:r>
            <a:r>
              <a:rPr lang="en-US" sz="2400" dirty="0"/>
              <a:t> = 10?</a:t>
            </a:r>
          </a:p>
          <a:p>
            <a:r>
              <a:rPr lang="en-US" sz="2400" dirty="0"/>
              <a:t>If </a:t>
            </a:r>
            <a:r>
              <a:rPr lang="en-US" sz="2400" dirty="0" err="1"/>
              <a:t>Ecrit</a:t>
            </a:r>
            <a:r>
              <a:rPr lang="en-US" sz="2400" dirty="0"/>
              <a:t> = 40 MeV (silicon),</a:t>
            </a:r>
          </a:p>
          <a:p>
            <a:pPr lvl="1"/>
            <a:r>
              <a:rPr lang="en-US" sz="2400" dirty="0" err="1"/>
              <a:t>exp</a:t>
            </a:r>
            <a:r>
              <a:rPr lang="en-US" sz="2400" dirty="0"/>
              <a:t>(6.9 ) = E</a:t>
            </a:r>
            <a:r>
              <a:rPr lang="en-US" sz="2400" baseline="-25000" dirty="0"/>
              <a:t>0</a:t>
            </a:r>
            <a:r>
              <a:rPr lang="en-US" sz="2400" dirty="0"/>
              <a:t>/</a:t>
            </a:r>
            <a:r>
              <a:rPr lang="en-US" sz="2400" dirty="0" err="1"/>
              <a:t>E</a:t>
            </a:r>
            <a:r>
              <a:rPr lang="en-US" sz="2400" baseline="-25000" dirty="0" err="1"/>
              <a:t>crit</a:t>
            </a:r>
            <a:endParaRPr lang="en-US" sz="2400" baseline="-25000" dirty="0"/>
          </a:p>
          <a:p>
            <a:pPr lvl="1"/>
            <a:r>
              <a:rPr lang="en-US" sz="2400" dirty="0"/>
              <a:t>E</a:t>
            </a:r>
            <a:r>
              <a:rPr lang="en-US" sz="2400" baseline="-25000" dirty="0"/>
              <a:t>0</a:t>
            </a:r>
            <a:r>
              <a:rPr lang="en-US" sz="2400" dirty="0"/>
              <a:t> = </a:t>
            </a:r>
            <a:r>
              <a:rPr lang="en-US" sz="2400" dirty="0" err="1"/>
              <a:t>E</a:t>
            </a:r>
            <a:r>
              <a:rPr lang="en-US" sz="2400" baseline="-25000" dirty="0" err="1"/>
              <a:t>crit</a:t>
            </a:r>
            <a:r>
              <a:rPr lang="en-US" sz="2400" dirty="0"/>
              <a:t>*1022 = ~40 GeV if 10 radiation length pure Si</a:t>
            </a:r>
          </a:p>
          <a:p>
            <a:pPr lvl="1"/>
            <a:r>
              <a:rPr lang="en-US" sz="2400" dirty="0"/>
              <a:t>Also tungsten</a:t>
            </a:r>
          </a:p>
          <a:p>
            <a:r>
              <a:rPr lang="en-US" sz="2400" dirty="0"/>
              <a:t>CAL (</a:t>
            </a:r>
            <a:r>
              <a:rPr lang="en-US" sz="2400" dirty="0" err="1"/>
              <a:t>CsI</a:t>
            </a:r>
            <a:r>
              <a:rPr lang="en-US" sz="2400" dirty="0"/>
              <a:t>) </a:t>
            </a:r>
            <a:r>
              <a:rPr lang="en-US" sz="2400" dirty="0" err="1"/>
              <a:t>Ecrit</a:t>
            </a:r>
            <a:r>
              <a:rPr lang="en-US" sz="2400" dirty="0"/>
              <a:t> = 11 MeV</a:t>
            </a:r>
          </a:p>
          <a:p>
            <a:pPr lvl="1"/>
            <a:r>
              <a:rPr lang="en-US" sz="2400" dirty="0"/>
              <a:t>E</a:t>
            </a:r>
            <a:r>
              <a:rPr lang="en-US" sz="2400" baseline="-25000" dirty="0"/>
              <a:t>0</a:t>
            </a:r>
            <a:r>
              <a:rPr lang="en-US" sz="2400" dirty="0"/>
              <a:t> = ~10 GeV if 10 radiation length pure CAL</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41</a:t>
            </a:fld>
            <a:endParaRPr lang="en-US" dirty="0"/>
          </a:p>
        </p:txBody>
      </p:sp>
    </p:spTree>
    <p:extLst>
      <p:ext uri="{BB962C8B-B14F-4D97-AF65-F5344CB8AC3E}">
        <p14:creationId xmlns:p14="http://schemas.microsoft.com/office/powerpoint/2010/main" val="1885756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9BC-48BB-E845-83F1-E0BCCB4F7B1D}"/>
              </a:ext>
            </a:extLst>
          </p:cNvPr>
          <p:cNvSpPr>
            <a:spLocks noGrp="1"/>
          </p:cNvSpPr>
          <p:nvPr>
            <p:ph type="title"/>
          </p:nvPr>
        </p:nvSpPr>
        <p:spPr>
          <a:xfrm>
            <a:off x="0" y="1"/>
            <a:ext cx="9144000" cy="1417638"/>
          </a:xfrm>
        </p:spPr>
        <p:txBody>
          <a:bodyPr/>
          <a:lstStyle/>
          <a:p>
            <a:r>
              <a:rPr lang="en-US" sz="3200" dirty="0"/>
              <a:t>Impact of quality cut on tracker-calorimeter angle</a:t>
            </a:r>
            <a:br>
              <a:rPr lang="en-US" sz="3200" dirty="0"/>
            </a:br>
            <a:r>
              <a:rPr lang="en-US" sz="3200" dirty="0"/>
              <a:t>(simulation)</a:t>
            </a:r>
          </a:p>
        </p:txBody>
      </p:sp>
      <p:sp>
        <p:nvSpPr>
          <p:cNvPr id="4" name="Footer Placeholder 3">
            <a:extLst>
              <a:ext uri="{FF2B5EF4-FFF2-40B4-BE49-F238E27FC236}">
                <a16:creationId xmlns:a16="http://schemas.microsoft.com/office/drawing/2014/main" id="{22A49F0C-5F59-9246-817F-C4E36307AA4A}"/>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6603269F-2802-9247-8948-D6C6587B8F75}"/>
              </a:ext>
            </a:extLst>
          </p:cNvPr>
          <p:cNvSpPr>
            <a:spLocks noGrp="1"/>
          </p:cNvSpPr>
          <p:nvPr>
            <p:ph type="sldNum" sz="quarter" idx="4"/>
          </p:nvPr>
        </p:nvSpPr>
        <p:spPr/>
        <p:txBody>
          <a:bodyPr/>
          <a:lstStyle/>
          <a:p>
            <a:pPr>
              <a:defRPr/>
            </a:pPr>
            <a:fld id="{FE987253-B894-114D-BDC2-8F3A1EBD88EF}" type="slidenum">
              <a:rPr lang="en-US" smtClean="0"/>
              <a:pPr>
                <a:defRPr/>
              </a:pPr>
              <a:t>42</a:t>
            </a:fld>
            <a:endParaRPr lang="en-US" dirty="0"/>
          </a:p>
        </p:txBody>
      </p:sp>
      <p:pic>
        <p:nvPicPr>
          <p:cNvPr id="9" name="Picture 8">
            <a:extLst>
              <a:ext uri="{FF2B5EF4-FFF2-40B4-BE49-F238E27FC236}">
                <a16:creationId xmlns:a16="http://schemas.microsoft.com/office/drawing/2014/main" id="{6BD8F2FA-4A52-1B47-9550-967FD1AC7B0B}"/>
              </a:ext>
            </a:extLst>
          </p:cNvPr>
          <p:cNvPicPr>
            <a:picLocks noChangeAspect="1"/>
          </p:cNvPicPr>
          <p:nvPr/>
        </p:nvPicPr>
        <p:blipFill>
          <a:blip r:embed="rId3"/>
          <a:stretch>
            <a:fillRect/>
          </a:stretch>
        </p:blipFill>
        <p:spPr>
          <a:xfrm>
            <a:off x="4755652" y="2062163"/>
            <a:ext cx="4083548" cy="3200400"/>
          </a:xfrm>
          <a:prstGeom prst="rect">
            <a:avLst/>
          </a:prstGeom>
        </p:spPr>
      </p:pic>
      <p:pic>
        <p:nvPicPr>
          <p:cNvPr id="11" name="Picture 10">
            <a:extLst>
              <a:ext uri="{FF2B5EF4-FFF2-40B4-BE49-F238E27FC236}">
                <a16:creationId xmlns:a16="http://schemas.microsoft.com/office/drawing/2014/main" id="{8E5DC62C-E862-5B45-9059-CECFFCE1B7DB}"/>
              </a:ext>
            </a:extLst>
          </p:cNvPr>
          <p:cNvPicPr>
            <a:picLocks noChangeAspect="1"/>
          </p:cNvPicPr>
          <p:nvPr/>
        </p:nvPicPr>
        <p:blipFill>
          <a:blip r:embed="rId4"/>
          <a:stretch>
            <a:fillRect/>
          </a:stretch>
        </p:blipFill>
        <p:spPr>
          <a:xfrm>
            <a:off x="152400" y="2062163"/>
            <a:ext cx="4083548" cy="3200400"/>
          </a:xfrm>
          <a:prstGeom prst="rect">
            <a:avLst/>
          </a:prstGeom>
        </p:spPr>
      </p:pic>
    </p:spTree>
    <p:extLst>
      <p:ext uri="{BB962C8B-B14F-4D97-AF65-F5344CB8AC3E}">
        <p14:creationId xmlns:p14="http://schemas.microsoft.com/office/powerpoint/2010/main" val="946287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9BC-48BB-E845-83F1-E0BCCB4F7B1D}"/>
              </a:ext>
            </a:extLst>
          </p:cNvPr>
          <p:cNvSpPr>
            <a:spLocks noGrp="1"/>
          </p:cNvSpPr>
          <p:nvPr>
            <p:ph type="title"/>
          </p:nvPr>
        </p:nvSpPr>
        <p:spPr>
          <a:xfrm>
            <a:off x="0" y="1"/>
            <a:ext cx="9144000" cy="1417638"/>
          </a:xfrm>
        </p:spPr>
        <p:txBody>
          <a:bodyPr/>
          <a:lstStyle/>
          <a:p>
            <a:r>
              <a:rPr lang="en-US" sz="3200" dirty="0"/>
              <a:t>Data-driven cut on tracker-calorimeter angle</a:t>
            </a:r>
            <a:br>
              <a:rPr lang="en-US" sz="3200" dirty="0"/>
            </a:br>
            <a:endParaRPr lang="en-US" sz="3200" dirty="0"/>
          </a:p>
        </p:txBody>
      </p:sp>
      <p:sp>
        <p:nvSpPr>
          <p:cNvPr id="4" name="Footer Placeholder 3">
            <a:extLst>
              <a:ext uri="{FF2B5EF4-FFF2-40B4-BE49-F238E27FC236}">
                <a16:creationId xmlns:a16="http://schemas.microsoft.com/office/drawing/2014/main" id="{22A49F0C-5F59-9246-817F-C4E36307AA4A}"/>
              </a:ext>
            </a:extLst>
          </p:cNvPr>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a:extLst>
              <a:ext uri="{FF2B5EF4-FFF2-40B4-BE49-F238E27FC236}">
                <a16:creationId xmlns:a16="http://schemas.microsoft.com/office/drawing/2014/main" id="{6603269F-2802-9247-8948-D6C6587B8F75}"/>
              </a:ext>
            </a:extLst>
          </p:cNvPr>
          <p:cNvSpPr>
            <a:spLocks noGrp="1"/>
          </p:cNvSpPr>
          <p:nvPr>
            <p:ph type="sldNum" sz="quarter" idx="4"/>
          </p:nvPr>
        </p:nvSpPr>
        <p:spPr/>
        <p:txBody>
          <a:bodyPr/>
          <a:lstStyle/>
          <a:p>
            <a:pPr>
              <a:defRPr/>
            </a:pPr>
            <a:fld id="{FE987253-B894-114D-BDC2-8F3A1EBD88EF}" type="slidenum">
              <a:rPr lang="en-US" smtClean="0"/>
              <a:pPr>
                <a:defRPr/>
              </a:pPr>
              <a:t>43</a:t>
            </a:fld>
            <a:endParaRPr lang="en-US" dirty="0"/>
          </a:p>
        </p:txBody>
      </p:sp>
      <p:pic>
        <p:nvPicPr>
          <p:cNvPr id="6" name="Picture 5">
            <a:extLst>
              <a:ext uri="{FF2B5EF4-FFF2-40B4-BE49-F238E27FC236}">
                <a16:creationId xmlns:a16="http://schemas.microsoft.com/office/drawing/2014/main" id="{B419E3D2-2525-F645-9020-079E191A8C6A}"/>
              </a:ext>
            </a:extLst>
          </p:cNvPr>
          <p:cNvPicPr>
            <a:picLocks noChangeAspect="1"/>
          </p:cNvPicPr>
          <p:nvPr/>
        </p:nvPicPr>
        <p:blipFill>
          <a:blip r:embed="rId3"/>
          <a:stretch>
            <a:fillRect/>
          </a:stretch>
        </p:blipFill>
        <p:spPr>
          <a:xfrm>
            <a:off x="1143000" y="1066800"/>
            <a:ext cx="6629400" cy="5054600"/>
          </a:xfrm>
          <a:prstGeom prst="rect">
            <a:avLst/>
          </a:prstGeom>
        </p:spPr>
      </p:pic>
    </p:spTree>
    <p:extLst>
      <p:ext uri="{BB962C8B-B14F-4D97-AF65-F5344CB8AC3E}">
        <p14:creationId xmlns:p14="http://schemas.microsoft.com/office/powerpoint/2010/main" val="1866540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38" y="538163"/>
            <a:ext cx="8216900" cy="6162675"/>
          </a:xfrm>
          <a:prstGeom prst="rect">
            <a:avLst/>
          </a:prstGeom>
        </p:spPr>
      </p:pic>
      <p:sp>
        <p:nvSpPr>
          <p:cNvPr id="2" name="Title 1"/>
          <p:cNvSpPr>
            <a:spLocks noGrp="1"/>
          </p:cNvSpPr>
          <p:nvPr>
            <p:ph type="title"/>
          </p:nvPr>
        </p:nvSpPr>
        <p:spPr>
          <a:xfrm>
            <a:off x="457200" y="122238"/>
            <a:ext cx="8229600" cy="563562"/>
          </a:xfrm>
        </p:spPr>
        <p:txBody>
          <a:bodyPr/>
          <a:lstStyle/>
          <a:p>
            <a:r>
              <a:rPr lang="en-US" sz="3200" dirty="0"/>
              <a:t>Proton angular resolution</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a:t>
            </a:fld>
            <a:endParaRPr lang="en-US" dirty="0"/>
          </a:p>
        </p:txBody>
      </p:sp>
      <p:sp>
        <p:nvSpPr>
          <p:cNvPr id="6" name="TextBox 5"/>
          <p:cNvSpPr txBox="1"/>
          <p:nvPr/>
        </p:nvSpPr>
        <p:spPr>
          <a:xfrm>
            <a:off x="4522788" y="2945517"/>
            <a:ext cx="2540000" cy="1323439"/>
          </a:xfrm>
          <a:prstGeom prst="rect">
            <a:avLst/>
          </a:prstGeom>
          <a:noFill/>
        </p:spPr>
        <p:txBody>
          <a:bodyPr wrap="square" rtlCol="0">
            <a:spAutoFit/>
          </a:bodyPr>
          <a:lstStyle/>
          <a:p>
            <a:pPr marL="342900" indent="-342900">
              <a:buFont typeface="Arial" charset="0"/>
              <a:buChar char="•"/>
            </a:pPr>
            <a:r>
              <a:rPr lang="en-US" sz="2000" dirty="0"/>
              <a:t>Median angular error is ~0.01°</a:t>
            </a:r>
          </a:p>
          <a:p>
            <a:pPr marL="342900" indent="-342900">
              <a:buFont typeface="Arial" charset="0"/>
              <a:buChar char="•"/>
            </a:pPr>
            <a:r>
              <a:rPr lang="en-US" sz="2000" dirty="0"/>
              <a:t>More than 90% of events are &lt;0.1°</a:t>
            </a:r>
          </a:p>
        </p:txBody>
      </p:sp>
    </p:spTree>
    <p:extLst>
      <p:ext uri="{BB962C8B-B14F-4D97-AF65-F5344CB8AC3E}">
        <p14:creationId xmlns:p14="http://schemas.microsoft.com/office/powerpoint/2010/main" val="1616105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25"/>
            <a:ext cx="8229600" cy="1143000"/>
          </a:xfrm>
        </p:spPr>
        <p:txBody>
          <a:bodyPr/>
          <a:lstStyle/>
          <a:p>
            <a:r>
              <a:rPr lang="en-US" sz="3200" dirty="0"/>
              <a:t>Removing geomagnetic effects</a:t>
            </a:r>
            <a:br>
              <a:rPr lang="en-US" sz="3200" dirty="0"/>
            </a:br>
            <a:r>
              <a:rPr lang="en-US" sz="3200" dirty="0"/>
              <a:t>by removing events far off instrument axis</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a:t>
            </a:fld>
            <a:endParaRPr lang="en-US" dirty="0"/>
          </a:p>
        </p:txBody>
      </p:sp>
      <p:sp>
        <p:nvSpPr>
          <p:cNvPr id="3" name="TextBox 2"/>
          <p:cNvSpPr txBox="1"/>
          <p:nvPr/>
        </p:nvSpPr>
        <p:spPr>
          <a:xfrm>
            <a:off x="1828800" y="1156623"/>
            <a:ext cx="1358064" cy="461665"/>
          </a:xfrm>
          <a:prstGeom prst="rect">
            <a:avLst/>
          </a:prstGeom>
          <a:noFill/>
        </p:spPr>
        <p:txBody>
          <a:bodyPr wrap="none" rtlCol="0">
            <a:spAutoFit/>
          </a:bodyPr>
          <a:lstStyle/>
          <a:p>
            <a:r>
              <a:rPr lang="en-US" dirty="0"/>
              <a:t>𝜃 &lt; 60°</a:t>
            </a:r>
          </a:p>
        </p:txBody>
      </p:sp>
      <p:sp>
        <p:nvSpPr>
          <p:cNvPr id="8" name="TextBox 7"/>
          <p:cNvSpPr txBox="1"/>
          <p:nvPr/>
        </p:nvSpPr>
        <p:spPr>
          <a:xfrm>
            <a:off x="6317960" y="1188358"/>
            <a:ext cx="1358064" cy="461665"/>
          </a:xfrm>
          <a:prstGeom prst="rect">
            <a:avLst/>
          </a:prstGeom>
          <a:noFill/>
        </p:spPr>
        <p:txBody>
          <a:bodyPr wrap="none" rtlCol="0">
            <a:spAutoFit/>
          </a:bodyPr>
          <a:lstStyle/>
          <a:p>
            <a:r>
              <a:rPr lang="en-US" dirty="0"/>
              <a:t>𝜃 &lt; 45°</a:t>
            </a:r>
          </a:p>
        </p:txBody>
      </p:sp>
      <p:sp>
        <p:nvSpPr>
          <p:cNvPr id="9" name="TextBox 8"/>
          <p:cNvSpPr txBox="1"/>
          <p:nvPr/>
        </p:nvSpPr>
        <p:spPr>
          <a:xfrm>
            <a:off x="3429000" y="5103674"/>
            <a:ext cx="5115114" cy="1754326"/>
          </a:xfrm>
          <a:prstGeom prst="rect">
            <a:avLst/>
          </a:prstGeom>
          <a:noFill/>
        </p:spPr>
        <p:txBody>
          <a:bodyPr wrap="square" rtlCol="0">
            <a:spAutoFit/>
          </a:bodyPr>
          <a:lstStyle/>
          <a:p>
            <a:pPr marL="342900" indent="-342900">
              <a:buFont typeface="Arial" charset="0"/>
              <a:buChar char="•"/>
            </a:pPr>
            <a:r>
              <a:rPr lang="en-US" sz="1800" dirty="0"/>
              <a:t>Example for lowest energy bin (78-139 GeV)</a:t>
            </a:r>
          </a:p>
          <a:p>
            <a:pPr marL="342900" indent="-342900">
              <a:buFont typeface="Arial" charset="0"/>
              <a:buChar char="•"/>
            </a:pPr>
            <a:r>
              <a:rPr lang="en-US" sz="1800" dirty="0"/>
              <a:t>Tighter cut removes more events near horizon (with large geomagnetic deflection)</a:t>
            </a:r>
          </a:p>
          <a:p>
            <a:pPr marL="342900" indent="-342900">
              <a:buFont typeface="Arial" charset="0"/>
              <a:buChar char="•"/>
            </a:pPr>
            <a:r>
              <a:rPr lang="en-US" sz="1800" dirty="0"/>
              <a:t>We use 𝜃 &lt; 45°below 139 GeV and</a:t>
            </a:r>
          </a:p>
          <a:p>
            <a:r>
              <a:rPr lang="en-US" sz="1800" dirty="0"/>
              <a:t>	𝜃 &lt; 50°above 139 GeV</a:t>
            </a:r>
          </a:p>
          <a:p>
            <a:pPr marL="342900" indent="-342900">
              <a:buFont typeface="Arial" charset="0"/>
              <a:buChar char="•"/>
            </a:pPr>
            <a:endParaRPr lang="en-US" sz="1800" dirty="0"/>
          </a:p>
        </p:txBody>
      </p:sp>
      <p:sp>
        <p:nvSpPr>
          <p:cNvPr id="10" name="TextBox 9"/>
          <p:cNvSpPr txBox="1"/>
          <p:nvPr/>
        </p:nvSpPr>
        <p:spPr>
          <a:xfrm>
            <a:off x="1944348" y="4321314"/>
            <a:ext cx="5795176" cy="707886"/>
          </a:xfrm>
          <a:prstGeom prst="rect">
            <a:avLst/>
          </a:prstGeom>
          <a:noFill/>
        </p:spPr>
        <p:txBody>
          <a:bodyPr wrap="none" rtlCol="0">
            <a:spAutoFit/>
          </a:bodyPr>
          <a:lstStyle/>
          <a:p>
            <a:pPr algn="ctr"/>
            <a:r>
              <a:rPr lang="en-US" sz="2000" dirty="0"/>
              <a:t>altitude-azimuth coordinates</a:t>
            </a:r>
          </a:p>
          <a:p>
            <a:pPr algn="ctr"/>
            <a:r>
              <a:rPr lang="en-US" sz="2000" dirty="0"/>
              <a:t>(based on instantaneous spacecraft coordinates) </a:t>
            </a:r>
          </a:p>
        </p:txBody>
      </p:sp>
      <p:pic>
        <p:nvPicPr>
          <p:cNvPr id="11" name="Picture 10"/>
          <p:cNvPicPr>
            <a:picLocks noChangeAspect="1"/>
          </p:cNvPicPr>
          <p:nvPr/>
        </p:nvPicPr>
        <p:blipFill>
          <a:blip r:embed="rId3"/>
          <a:stretch>
            <a:fillRect/>
          </a:stretch>
        </p:blipFill>
        <p:spPr>
          <a:xfrm>
            <a:off x="304800" y="4675257"/>
            <a:ext cx="2391254" cy="1837554"/>
          </a:xfrm>
          <a:prstGeom prst="rect">
            <a:avLst/>
          </a:prstGeom>
        </p:spPr>
      </p:pic>
      <p:pic>
        <p:nvPicPr>
          <p:cNvPr id="13" name="Picture 12">
            <a:extLst>
              <a:ext uri="{FF2B5EF4-FFF2-40B4-BE49-F238E27FC236}">
                <a16:creationId xmlns:a16="http://schemas.microsoft.com/office/drawing/2014/main" id="{70D8E4F0-0993-8C47-A281-5E3284BCCEF7}"/>
              </a:ext>
            </a:extLst>
          </p:cNvPr>
          <p:cNvPicPr>
            <a:picLocks noChangeAspect="1"/>
          </p:cNvPicPr>
          <p:nvPr/>
        </p:nvPicPr>
        <p:blipFill rotWithShape="1">
          <a:blip r:embed="rId4"/>
          <a:srcRect t="5996"/>
          <a:stretch/>
        </p:blipFill>
        <p:spPr>
          <a:xfrm>
            <a:off x="-139524" y="1676400"/>
            <a:ext cx="4711524" cy="2743200"/>
          </a:xfrm>
          <a:prstGeom prst="rect">
            <a:avLst/>
          </a:prstGeom>
        </p:spPr>
      </p:pic>
      <p:pic>
        <p:nvPicPr>
          <p:cNvPr id="15" name="Picture 14">
            <a:extLst>
              <a:ext uri="{FF2B5EF4-FFF2-40B4-BE49-F238E27FC236}">
                <a16:creationId xmlns:a16="http://schemas.microsoft.com/office/drawing/2014/main" id="{EE21F827-ADEF-AD4B-A011-726EEF8CFB52}"/>
              </a:ext>
            </a:extLst>
          </p:cNvPr>
          <p:cNvPicPr>
            <a:picLocks noChangeAspect="1"/>
          </p:cNvPicPr>
          <p:nvPr/>
        </p:nvPicPr>
        <p:blipFill rotWithShape="1">
          <a:blip r:embed="rId5"/>
          <a:srcRect t="5904"/>
          <a:stretch/>
        </p:blipFill>
        <p:spPr>
          <a:xfrm>
            <a:off x="4437094" y="1675379"/>
            <a:ext cx="4706906" cy="2743200"/>
          </a:xfrm>
          <a:prstGeom prst="rect">
            <a:avLst/>
          </a:prstGeom>
        </p:spPr>
      </p:pic>
      <p:sp>
        <p:nvSpPr>
          <p:cNvPr id="17" name="Rectangle 16">
            <a:extLst>
              <a:ext uri="{FF2B5EF4-FFF2-40B4-BE49-F238E27FC236}">
                <a16:creationId xmlns:a16="http://schemas.microsoft.com/office/drawing/2014/main" id="{3FDC993B-AC4C-6A4C-85D0-FB18FE351B89}"/>
              </a:ext>
            </a:extLst>
          </p:cNvPr>
          <p:cNvSpPr/>
          <p:nvPr/>
        </p:nvSpPr>
        <p:spPr>
          <a:xfrm>
            <a:off x="3718527" y="3469688"/>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41996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74504"/>
            <a:ext cx="4648200" cy="1143000"/>
          </a:xfrm>
        </p:spPr>
        <p:txBody>
          <a:bodyPr/>
          <a:lstStyle/>
          <a:p>
            <a:r>
              <a:rPr lang="en-US" sz="3200" dirty="0"/>
              <a:t>Data-driven reference map algorithm</a:t>
            </a:r>
          </a:p>
        </p:txBody>
      </p:sp>
      <p:sp>
        <p:nvSpPr>
          <p:cNvPr id="3" name="Content Placeholder 2"/>
          <p:cNvSpPr>
            <a:spLocks noGrp="1"/>
          </p:cNvSpPr>
          <p:nvPr>
            <p:ph idx="1"/>
          </p:nvPr>
        </p:nvSpPr>
        <p:spPr>
          <a:xfrm>
            <a:off x="228600" y="2971800"/>
            <a:ext cx="8839200" cy="3505200"/>
          </a:xfrm>
        </p:spPr>
        <p:txBody>
          <a:bodyPr/>
          <a:lstStyle/>
          <a:p>
            <a:r>
              <a:rPr lang="en-US" sz="2400" dirty="0"/>
              <a:t>In each energy bin and one-year time bin:</a:t>
            </a:r>
          </a:p>
          <a:p>
            <a:r>
              <a:rPr lang="en-US" sz="2400" dirty="0"/>
              <a:t>Determine average number of events </a:t>
            </a:r>
            <a:r>
              <a:rPr lang="en-US" sz="2400" i="1" dirty="0"/>
              <a:t>N</a:t>
            </a:r>
            <a:r>
              <a:rPr lang="en-US" sz="2400" dirty="0"/>
              <a:t> in each second of </a:t>
            </a:r>
            <a:r>
              <a:rPr lang="en-US" sz="2400" dirty="0" err="1"/>
              <a:t>livetime</a:t>
            </a:r>
            <a:endParaRPr lang="en-US" sz="2400" dirty="0"/>
          </a:p>
          <a:p>
            <a:r>
              <a:rPr lang="en-US" sz="2400" dirty="0"/>
              <a:t>Histogram events in detector (theta, phi) coordinates</a:t>
            </a:r>
          </a:p>
          <a:p>
            <a:r>
              <a:rPr lang="en-US" sz="2400" dirty="0"/>
              <a:t>From </a:t>
            </a:r>
            <a:r>
              <a:rPr lang="en-US" sz="2400" i="1" dirty="0"/>
              <a:t>N</a:t>
            </a:r>
            <a:r>
              <a:rPr lang="en-US" sz="2400" dirty="0"/>
              <a:t>, choose Poisson count for each second of </a:t>
            </a:r>
            <a:r>
              <a:rPr lang="en-US" sz="2400" dirty="0" err="1"/>
              <a:t>livetime</a:t>
            </a:r>
            <a:endParaRPr lang="en-US" sz="2400" dirty="0"/>
          </a:p>
          <a:p>
            <a:r>
              <a:rPr lang="en-US" sz="2400" dirty="0"/>
              <a:t>Choose direction of each event from (theta, phi) distribution</a:t>
            </a:r>
          </a:p>
          <a:p>
            <a:r>
              <a:rPr lang="en-US" sz="2400" dirty="0"/>
              <a:t>Calculate sky direction from spacecraft pointing</a:t>
            </a:r>
          </a:p>
          <a:p>
            <a:r>
              <a:rPr lang="en-US" sz="2400" dirty="0"/>
              <a:t>Build sky map</a:t>
            </a:r>
          </a:p>
          <a:p>
            <a:r>
              <a:rPr lang="en-US" sz="2400" dirty="0"/>
              <a:t>Average 100 realizations to beat down statistical noise</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a:t>
            </a:fld>
            <a:endParaRPr lang="en-US" dirty="0"/>
          </a:p>
        </p:txBody>
      </p:sp>
      <p:pic>
        <p:nvPicPr>
          <p:cNvPr id="6" name="Picture 5"/>
          <p:cNvPicPr>
            <a:picLocks noChangeAspect="1"/>
          </p:cNvPicPr>
          <p:nvPr/>
        </p:nvPicPr>
        <p:blipFill>
          <a:blip r:embed="rId3"/>
          <a:stretch>
            <a:fillRect/>
          </a:stretch>
        </p:blipFill>
        <p:spPr>
          <a:xfrm>
            <a:off x="4800600" y="149104"/>
            <a:ext cx="3673244" cy="2822696"/>
          </a:xfrm>
          <a:prstGeom prst="rect">
            <a:avLst/>
          </a:prstGeom>
        </p:spPr>
      </p:pic>
    </p:spTree>
    <p:extLst>
      <p:ext uri="{BB962C8B-B14F-4D97-AF65-F5344CB8AC3E}">
        <p14:creationId xmlns:p14="http://schemas.microsoft.com/office/powerpoint/2010/main" val="323812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5364" y="1736489"/>
            <a:ext cx="6410760" cy="448385"/>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0" y="152400"/>
            <a:ext cx="9144000" cy="1408113"/>
          </a:xfrm>
        </p:spPr>
        <p:txBody>
          <a:bodyPr/>
          <a:lstStyle/>
          <a:p>
            <a:r>
              <a:rPr lang="en-US" sz="3200" dirty="0"/>
              <a:t>8 year reference map compared to data map:</a:t>
            </a:r>
            <a:br>
              <a:rPr lang="en-US" sz="3200" dirty="0"/>
            </a:br>
            <a:r>
              <a:rPr lang="en-US" sz="3200" dirty="0"/>
              <a:t>which is which?</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a:t>
            </a:fld>
            <a:endParaRPr lang="en-US" dirty="0"/>
          </a:p>
        </p:txBody>
      </p:sp>
      <p:sp>
        <p:nvSpPr>
          <p:cNvPr id="7" name="TextBox 6"/>
          <p:cNvSpPr txBox="1"/>
          <p:nvPr/>
        </p:nvSpPr>
        <p:spPr>
          <a:xfrm>
            <a:off x="3505200" y="4933890"/>
            <a:ext cx="2707793" cy="400110"/>
          </a:xfrm>
          <a:prstGeom prst="rect">
            <a:avLst/>
          </a:prstGeom>
          <a:noFill/>
        </p:spPr>
        <p:txBody>
          <a:bodyPr wrap="none" rtlCol="0">
            <a:spAutoFit/>
          </a:bodyPr>
          <a:lstStyle/>
          <a:p>
            <a:r>
              <a:rPr lang="en-US" sz="2000" dirty="0"/>
              <a:t>equatorial coordinates</a:t>
            </a:r>
          </a:p>
        </p:txBody>
      </p:sp>
      <p:sp>
        <p:nvSpPr>
          <p:cNvPr id="9" name="TextBox 8"/>
          <p:cNvSpPr txBox="1"/>
          <p:nvPr/>
        </p:nvSpPr>
        <p:spPr>
          <a:xfrm>
            <a:off x="1920489" y="1824335"/>
            <a:ext cx="6080511" cy="461665"/>
          </a:xfrm>
          <a:prstGeom prst="rect">
            <a:avLst/>
          </a:prstGeom>
          <a:solidFill>
            <a:schemeClr val="bg1"/>
          </a:solidFill>
        </p:spPr>
        <p:txBody>
          <a:bodyPr wrap="none" rtlCol="0">
            <a:spAutoFit/>
          </a:bodyPr>
          <a:lstStyle/>
          <a:p>
            <a:r>
              <a:rPr lang="en-US" dirty="0"/>
              <a:t>Data                                            Reference</a:t>
            </a:r>
          </a:p>
        </p:txBody>
      </p:sp>
      <p:pic>
        <p:nvPicPr>
          <p:cNvPr id="11" name="Picture 10">
            <a:extLst>
              <a:ext uri="{FF2B5EF4-FFF2-40B4-BE49-F238E27FC236}">
                <a16:creationId xmlns:a16="http://schemas.microsoft.com/office/drawing/2014/main" id="{6C676495-769C-414A-A1C3-0E2E151DC2D8}"/>
              </a:ext>
            </a:extLst>
          </p:cNvPr>
          <p:cNvPicPr>
            <a:picLocks noChangeAspect="1"/>
          </p:cNvPicPr>
          <p:nvPr/>
        </p:nvPicPr>
        <p:blipFill rotWithShape="1">
          <a:blip r:embed="rId3"/>
          <a:srcRect t="6200"/>
          <a:stretch/>
        </p:blipFill>
        <p:spPr>
          <a:xfrm>
            <a:off x="-140944" y="2545952"/>
            <a:ext cx="4709134" cy="2743200"/>
          </a:xfrm>
          <a:prstGeom prst="rect">
            <a:avLst/>
          </a:prstGeom>
        </p:spPr>
      </p:pic>
      <p:pic>
        <p:nvPicPr>
          <p:cNvPr id="13" name="Picture 12">
            <a:extLst>
              <a:ext uri="{FF2B5EF4-FFF2-40B4-BE49-F238E27FC236}">
                <a16:creationId xmlns:a16="http://schemas.microsoft.com/office/drawing/2014/main" id="{5AC97CEE-8EA2-E042-8AC4-B403C073439D}"/>
              </a:ext>
            </a:extLst>
          </p:cNvPr>
          <p:cNvPicPr>
            <a:picLocks noChangeAspect="1"/>
          </p:cNvPicPr>
          <p:nvPr/>
        </p:nvPicPr>
        <p:blipFill rotWithShape="1">
          <a:blip r:embed="rId4"/>
          <a:srcRect t="6250"/>
          <a:stretch/>
        </p:blipFill>
        <p:spPr>
          <a:xfrm>
            <a:off x="4447622" y="2545952"/>
            <a:ext cx="4711618" cy="2743200"/>
          </a:xfrm>
          <a:prstGeom prst="rect">
            <a:avLst/>
          </a:prstGeom>
        </p:spPr>
      </p:pic>
      <p:sp>
        <p:nvSpPr>
          <p:cNvPr id="14" name="Rectangle 13">
            <a:extLst>
              <a:ext uri="{FF2B5EF4-FFF2-40B4-BE49-F238E27FC236}">
                <a16:creationId xmlns:a16="http://schemas.microsoft.com/office/drawing/2014/main" id="{7185D092-0260-444C-B9BC-9C351E75F226}"/>
              </a:ext>
            </a:extLst>
          </p:cNvPr>
          <p:cNvSpPr/>
          <p:nvPr/>
        </p:nvSpPr>
        <p:spPr>
          <a:xfrm>
            <a:off x="3618588" y="4361358"/>
            <a:ext cx="1992853" cy="369332"/>
          </a:xfrm>
          <a:prstGeom prst="rect">
            <a:avLst/>
          </a:prstGeom>
        </p:spPr>
        <p:txBody>
          <a:bodyPr wrap="none">
            <a:spAutoFit/>
          </a:bodyPr>
          <a:lstStyle/>
          <a:p>
            <a:r>
              <a:rPr lang="en-US" sz="1800" dirty="0"/>
              <a:t>arXiv:1903.02905</a:t>
            </a:r>
          </a:p>
        </p:txBody>
      </p:sp>
    </p:spTree>
    <p:extLst>
      <p:ext uri="{BB962C8B-B14F-4D97-AF65-F5344CB8AC3E}">
        <p14:creationId xmlns:p14="http://schemas.microsoft.com/office/powerpoint/2010/main" val="122858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721"/>
            <a:ext cx="8229600" cy="1143000"/>
          </a:xfrm>
        </p:spPr>
        <p:txBody>
          <a:bodyPr/>
          <a:lstStyle/>
          <a:p>
            <a:r>
              <a:rPr lang="en-US" sz="3200" dirty="0"/>
              <a:t>8 year relative intensity and significance</a:t>
            </a:r>
          </a:p>
        </p:txBody>
      </p:sp>
      <p:sp>
        <p:nvSpPr>
          <p:cNvPr id="4" name="Footer Placeholder 3"/>
          <p:cNvSpPr>
            <a:spLocks noGrp="1"/>
          </p:cNvSpPr>
          <p:nvPr>
            <p:ph type="ftr" sz="quarter" idx="3"/>
          </p:nvPr>
        </p:nvSpPr>
        <p:spPr/>
        <p:txBody>
          <a:bodyPr/>
          <a:lstStyle/>
          <a:p>
            <a:pPr>
              <a:defRPr/>
            </a:pPr>
            <a:r>
              <a:rPr lang="en-US"/>
              <a:t>Justin Vandenbroucke                                     Fermi LAT cosmic-ray anisotropy</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a:t>
            </a:fld>
            <a:endParaRPr lang="en-US" dirty="0"/>
          </a:p>
        </p:txBody>
      </p:sp>
      <p:sp>
        <p:nvSpPr>
          <p:cNvPr id="7" name="TextBox 6"/>
          <p:cNvSpPr txBox="1"/>
          <p:nvPr/>
        </p:nvSpPr>
        <p:spPr>
          <a:xfrm>
            <a:off x="3029978" y="1519206"/>
            <a:ext cx="3217547" cy="461665"/>
          </a:xfrm>
          <a:prstGeom prst="rect">
            <a:avLst/>
          </a:prstGeom>
          <a:noFill/>
        </p:spPr>
        <p:txBody>
          <a:bodyPr wrap="none" rtlCol="0">
            <a:spAutoFit/>
          </a:bodyPr>
          <a:lstStyle/>
          <a:p>
            <a:r>
              <a:rPr lang="en-US" dirty="0"/>
              <a:t>equatorial coordinates</a:t>
            </a:r>
          </a:p>
        </p:txBody>
      </p:sp>
      <p:sp>
        <p:nvSpPr>
          <p:cNvPr id="8" name="TextBox 7"/>
          <p:cNvSpPr txBox="1"/>
          <p:nvPr/>
        </p:nvSpPr>
        <p:spPr>
          <a:xfrm>
            <a:off x="990600" y="4978973"/>
            <a:ext cx="3454792" cy="400110"/>
          </a:xfrm>
          <a:prstGeom prst="rect">
            <a:avLst/>
          </a:prstGeom>
          <a:noFill/>
        </p:spPr>
        <p:txBody>
          <a:bodyPr wrap="none" rtlCol="0">
            <a:spAutoFit/>
          </a:bodyPr>
          <a:lstStyle/>
          <a:p>
            <a:r>
              <a:rPr lang="en-US" sz="2000" dirty="0"/>
              <a:t>(data - reference) / reference</a:t>
            </a:r>
          </a:p>
        </p:txBody>
      </p:sp>
      <p:sp>
        <p:nvSpPr>
          <p:cNvPr id="9" name="TextBox 8"/>
          <p:cNvSpPr txBox="1"/>
          <p:nvPr/>
        </p:nvSpPr>
        <p:spPr>
          <a:xfrm>
            <a:off x="5990002" y="4978973"/>
            <a:ext cx="2238113" cy="400110"/>
          </a:xfrm>
          <a:prstGeom prst="rect">
            <a:avLst/>
          </a:prstGeom>
          <a:noFill/>
        </p:spPr>
        <p:txBody>
          <a:bodyPr wrap="none" rtlCol="0">
            <a:spAutoFit/>
          </a:bodyPr>
          <a:lstStyle/>
          <a:p>
            <a:r>
              <a:rPr lang="en-US" sz="2000"/>
              <a:t>Li-Ma significance</a:t>
            </a:r>
          </a:p>
        </p:txBody>
      </p:sp>
      <p:pic>
        <p:nvPicPr>
          <p:cNvPr id="11" name="Picture 10">
            <a:extLst>
              <a:ext uri="{FF2B5EF4-FFF2-40B4-BE49-F238E27FC236}">
                <a16:creationId xmlns:a16="http://schemas.microsoft.com/office/drawing/2014/main" id="{034CEE03-CCDA-0047-BF0D-D6DF1890CBD8}"/>
              </a:ext>
            </a:extLst>
          </p:cNvPr>
          <p:cNvPicPr>
            <a:picLocks noChangeAspect="1"/>
          </p:cNvPicPr>
          <p:nvPr/>
        </p:nvPicPr>
        <p:blipFill rotWithShape="1">
          <a:blip r:embed="rId3"/>
          <a:srcRect t="5730"/>
          <a:stretch/>
        </p:blipFill>
        <p:spPr>
          <a:xfrm>
            <a:off x="-211109" y="2155094"/>
            <a:ext cx="4710934" cy="2743200"/>
          </a:xfrm>
          <a:prstGeom prst="rect">
            <a:avLst/>
          </a:prstGeom>
        </p:spPr>
      </p:pic>
      <p:pic>
        <p:nvPicPr>
          <p:cNvPr id="13" name="Picture 12">
            <a:extLst>
              <a:ext uri="{FF2B5EF4-FFF2-40B4-BE49-F238E27FC236}">
                <a16:creationId xmlns:a16="http://schemas.microsoft.com/office/drawing/2014/main" id="{FC45713D-F718-EE4E-98A2-01D5CB3F319B}"/>
              </a:ext>
            </a:extLst>
          </p:cNvPr>
          <p:cNvPicPr>
            <a:picLocks noChangeAspect="1"/>
          </p:cNvPicPr>
          <p:nvPr/>
        </p:nvPicPr>
        <p:blipFill rotWithShape="1">
          <a:blip r:embed="rId4"/>
          <a:srcRect t="5559"/>
          <a:stretch/>
        </p:blipFill>
        <p:spPr>
          <a:xfrm>
            <a:off x="4464656" y="2155094"/>
            <a:ext cx="4689779" cy="2743200"/>
          </a:xfrm>
          <a:prstGeom prst="rect">
            <a:avLst/>
          </a:prstGeom>
        </p:spPr>
      </p:pic>
      <p:sp>
        <p:nvSpPr>
          <p:cNvPr id="14" name="Rectangle 13">
            <a:extLst>
              <a:ext uri="{FF2B5EF4-FFF2-40B4-BE49-F238E27FC236}">
                <a16:creationId xmlns:a16="http://schemas.microsoft.com/office/drawing/2014/main" id="{16F571B6-C1EB-874B-9B2B-DE6EE348FB2A}"/>
              </a:ext>
            </a:extLst>
          </p:cNvPr>
          <p:cNvSpPr/>
          <p:nvPr/>
        </p:nvSpPr>
        <p:spPr>
          <a:xfrm>
            <a:off x="3630357" y="4050268"/>
            <a:ext cx="1992853" cy="369332"/>
          </a:xfrm>
          <a:prstGeom prst="rect">
            <a:avLst/>
          </a:prstGeom>
        </p:spPr>
        <p:txBody>
          <a:bodyPr wrap="none">
            <a:spAutoFit/>
          </a:bodyPr>
          <a:lstStyle/>
          <a:p>
            <a:r>
              <a:rPr lang="en-US" sz="1800" dirty="0"/>
              <a:t>arXiv:1903.02905</a:t>
            </a:r>
          </a:p>
        </p:txBody>
      </p:sp>
      <p:sp>
        <p:nvSpPr>
          <p:cNvPr id="3" name="TextBox 2">
            <a:extLst>
              <a:ext uri="{FF2B5EF4-FFF2-40B4-BE49-F238E27FC236}">
                <a16:creationId xmlns:a16="http://schemas.microsoft.com/office/drawing/2014/main" id="{CE3638EA-3FDB-7A47-80E9-B720C3119A16}"/>
              </a:ext>
            </a:extLst>
          </p:cNvPr>
          <p:cNvSpPr txBox="1"/>
          <p:nvPr/>
        </p:nvSpPr>
        <p:spPr>
          <a:xfrm>
            <a:off x="2912890" y="5795111"/>
            <a:ext cx="3892412" cy="461665"/>
          </a:xfrm>
          <a:prstGeom prst="rect">
            <a:avLst/>
          </a:prstGeom>
          <a:noFill/>
        </p:spPr>
        <p:txBody>
          <a:bodyPr wrap="none" rtlCol="0">
            <a:spAutoFit/>
          </a:bodyPr>
          <a:lstStyle/>
          <a:p>
            <a:r>
              <a:rPr lang="en-US" dirty="0"/>
              <a:t>All events (</a:t>
            </a:r>
            <a:r>
              <a:rPr lang="en-US" dirty="0" err="1"/>
              <a:t>E</a:t>
            </a:r>
            <a:r>
              <a:rPr lang="en-US" baseline="-25000" dirty="0" err="1"/>
              <a:t>reco</a:t>
            </a:r>
            <a:r>
              <a:rPr lang="en-US" dirty="0"/>
              <a:t> &gt; 78 GeV)</a:t>
            </a:r>
          </a:p>
        </p:txBody>
      </p:sp>
    </p:spTree>
    <p:extLst>
      <p:ext uri="{BB962C8B-B14F-4D97-AF65-F5344CB8AC3E}">
        <p14:creationId xmlns:p14="http://schemas.microsoft.com/office/powerpoint/2010/main" val="427280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36996</TotalTime>
  <Words>3299</Words>
  <Application>Microsoft Macintosh PowerPoint</Application>
  <PresentationFormat>On-screen Show (4:3)</PresentationFormat>
  <Paragraphs>372</Paragraphs>
  <Slides>43</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An All-sky Search for Cosmic- ray Proton Anisotropy with the Fermi Large Area Telescope </vt:lpstr>
      <vt:lpstr>Motivation</vt:lpstr>
      <vt:lpstr>The Fermi Large Area Telescope (LAT)</vt:lpstr>
      <vt:lpstr>Particle identification</vt:lpstr>
      <vt:lpstr>Proton angular resolution</vt:lpstr>
      <vt:lpstr>Removing geomagnetic effects by removing events far off instrument axis</vt:lpstr>
      <vt:lpstr>Data-driven reference map algorithm</vt:lpstr>
      <vt:lpstr>8 year reference map compared to data map: which is which?</vt:lpstr>
      <vt:lpstr>8 year relative intensity and significance</vt:lpstr>
      <vt:lpstr>Single-pixel significance distribution</vt:lpstr>
      <vt:lpstr>8 year angular power spectrum</vt:lpstr>
      <vt:lpstr>Dipole amplitude vs. energy</vt:lpstr>
      <vt:lpstr>Dipole amplitude upper limits vs. energy</vt:lpstr>
      <vt:lpstr>LAT dipole results in context</vt:lpstr>
      <vt:lpstr>Conclusion</vt:lpstr>
      <vt:lpstr>Additional slides</vt:lpstr>
      <vt:lpstr>Quantitative details of dipole results</vt:lpstr>
      <vt:lpstr>Monte Carlo demonstration of reference map method</vt:lpstr>
      <vt:lpstr>All three dipole orientations (cumulative energy bins)</vt:lpstr>
      <vt:lpstr>LAT dipole results in context</vt:lpstr>
      <vt:lpstr>Hadron-lepton separation</vt:lpstr>
      <vt:lpstr>Proton energy resolution</vt:lpstr>
      <vt:lpstr>Systematic rate effect: 1% variation of event rate with local geomagnetic field</vt:lpstr>
      <vt:lpstr>Monte Carlo investigation of geomagnetic rate effect</vt:lpstr>
      <vt:lpstr>Cosmic-ray electron+positron anisotropy search</vt:lpstr>
      <vt:lpstr>Dependence of rate on McIlwain L in 4 energy bins</vt:lpstr>
      <vt:lpstr>Monte Carlo investigation of McIlwain-dependent rate effect</vt:lpstr>
      <vt:lpstr>Distribution of LAT geomagnetic position (McIlwain L)</vt:lpstr>
      <vt:lpstr>Monte Carlo investigation of rate effect</vt:lpstr>
      <vt:lpstr>Monte Carlo investigation of rate effect</vt:lpstr>
      <vt:lpstr>Monte Carlo investigation of rate effect</vt:lpstr>
      <vt:lpstr>Particle spectra at Fermi LAT</vt:lpstr>
      <vt:lpstr>Fermi LAT gamma-ray acceptance (Pass 7)</vt:lpstr>
      <vt:lpstr>Fermi LAT proton energy spectrum</vt:lpstr>
      <vt:lpstr>Fermi LAT proton acceptance (Pass 8)</vt:lpstr>
      <vt:lpstr>Fermi LAT proton statistics</vt:lpstr>
      <vt:lpstr>Contamination by other species in proton selection</vt:lpstr>
      <vt:lpstr>Heavy ions: charge resolution</vt:lpstr>
      <vt:lpstr>Cosmic-ray electron energy resolution</vt:lpstr>
      <vt:lpstr>Cosmic-ray electron energy resolution</vt:lpstr>
      <vt:lpstr>Electromagnetic shower maximum: back of the envelope</vt:lpstr>
      <vt:lpstr>Impact of quality cut on tracker-calorimeter angle (simulation)</vt:lpstr>
      <vt:lpstr>Data-driven cut on tracker-calorimeter angle </vt:lpstr>
    </vt:vector>
  </TitlesOfParts>
  <Manager/>
  <Company>Stanford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5 and front-end modules</dc:title>
  <dc:subject/>
  <dc:creator>Justin Vandenbroucke</dc:creator>
  <cp:keywords/>
  <dc:description/>
  <cp:lastModifiedBy>Justin Vandenbroucke</cp:lastModifiedBy>
  <cp:revision>1387</cp:revision>
  <dcterms:created xsi:type="dcterms:W3CDTF">2013-05-10T04:07:05Z</dcterms:created>
  <dcterms:modified xsi:type="dcterms:W3CDTF">2019-07-29T01:45:10Z</dcterms:modified>
  <cp:category/>
</cp:coreProperties>
</file>